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8" r:id="rId3"/>
    <p:sldMasterId id="2147483692" r:id="rId4"/>
  </p:sldMasterIdLst>
  <p:notesMasterIdLst>
    <p:notesMasterId r:id="rId55"/>
  </p:notesMasterIdLst>
  <p:sldIdLst>
    <p:sldId id="358" r:id="rId5"/>
    <p:sldId id="359" r:id="rId6"/>
    <p:sldId id="963" r:id="rId7"/>
    <p:sldId id="324" r:id="rId8"/>
    <p:sldId id="346" r:id="rId9"/>
    <p:sldId id="345" r:id="rId10"/>
    <p:sldId id="292" r:id="rId11"/>
    <p:sldId id="965" r:id="rId12"/>
    <p:sldId id="348" r:id="rId13"/>
    <p:sldId id="309" r:id="rId14"/>
    <p:sldId id="308" r:id="rId15"/>
    <p:sldId id="314" r:id="rId16"/>
    <p:sldId id="305" r:id="rId17"/>
    <p:sldId id="310" r:id="rId18"/>
    <p:sldId id="297" r:id="rId19"/>
    <p:sldId id="315" r:id="rId20"/>
    <p:sldId id="316" r:id="rId21"/>
    <p:sldId id="318" r:id="rId22"/>
    <p:sldId id="319" r:id="rId23"/>
    <p:sldId id="320" r:id="rId24"/>
    <p:sldId id="321" r:id="rId25"/>
    <p:sldId id="322" r:id="rId26"/>
    <p:sldId id="317" r:id="rId27"/>
    <p:sldId id="311" r:id="rId28"/>
    <p:sldId id="336" r:id="rId29"/>
    <p:sldId id="355" r:id="rId30"/>
    <p:sldId id="337" r:id="rId31"/>
    <p:sldId id="366" r:id="rId32"/>
    <p:sldId id="367" r:id="rId33"/>
    <p:sldId id="340" r:id="rId34"/>
    <p:sldId id="341" r:id="rId35"/>
    <p:sldId id="343" r:id="rId36"/>
    <p:sldId id="369" r:id="rId37"/>
    <p:sldId id="326" r:id="rId38"/>
    <p:sldId id="327" r:id="rId39"/>
    <p:sldId id="325" r:id="rId40"/>
    <p:sldId id="328" r:id="rId41"/>
    <p:sldId id="329" r:id="rId42"/>
    <p:sldId id="330" r:id="rId43"/>
    <p:sldId id="331" r:id="rId44"/>
    <p:sldId id="967" r:id="rId45"/>
    <p:sldId id="966" r:id="rId46"/>
    <p:sldId id="332" r:id="rId47"/>
    <p:sldId id="356" r:id="rId48"/>
    <p:sldId id="333" r:id="rId49"/>
    <p:sldId id="334" r:id="rId50"/>
    <p:sldId id="357" r:id="rId51"/>
    <p:sldId id="375" r:id="rId52"/>
    <p:sldId id="376" r:id="rId53"/>
    <p:sldId id="377" r:id="rId54"/>
  </p:sldIdLst>
  <p:sldSz cx="9906000" cy="6858000" type="A4"/>
  <p:notesSz cx="6724650" cy="9874250"/>
  <p:defaultTextStyle>
    <a:defPPr>
      <a:defRPr lang="ru-RU"/>
    </a:defPPr>
    <a:lvl1pPr algn="l" defTabSz="957263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77838" indent="-20638" algn="l" defTabSz="957263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57263" indent="-42863" algn="l" defTabSz="957263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435100" indent="-63500" algn="l" defTabSz="957263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914525" indent="-85725" algn="l" defTabSz="957263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B"/>
    <a:srgbClr val="CFDDED"/>
    <a:srgbClr val="006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842" autoAdjust="0"/>
  </p:normalViewPr>
  <p:slideViewPr>
    <p:cSldViewPr>
      <p:cViewPr varScale="1">
        <p:scale>
          <a:sx n="111" d="100"/>
          <a:sy n="111" d="100"/>
        </p:scale>
        <p:origin x="1272" y="11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BE643C-B028-4A72-916B-876466CA3396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6748964-CF68-4DCF-95BB-7E37353C1841}">
      <dgm:prSet phldrT="[Text]" custT="1"/>
      <dgm:spPr>
        <a:solidFill>
          <a:srgbClr val="FFB900"/>
        </a:solidFill>
      </dgm:spPr>
      <dgm:t>
        <a:bodyPr/>
        <a:lstStyle/>
        <a:p>
          <a:r>
            <a:rPr lang="ru-RU" sz="1200" b="1" dirty="0"/>
            <a:t>Деньги</a:t>
          </a:r>
        </a:p>
      </dgm:t>
    </dgm:pt>
    <dgm:pt modelId="{D2E2FC5A-1D98-49CA-8DE1-2BB444C5AF4F}" type="parTrans" cxnId="{E1A3F128-8835-4C5D-B4D0-4217555796C0}">
      <dgm:prSet/>
      <dgm:spPr/>
      <dgm:t>
        <a:bodyPr/>
        <a:lstStyle/>
        <a:p>
          <a:endParaRPr lang="ru-RU" sz="1200"/>
        </a:p>
      </dgm:t>
    </dgm:pt>
    <dgm:pt modelId="{76E45320-BC1D-432B-BF34-D54916584E1F}" type="sibTrans" cxnId="{E1A3F128-8835-4C5D-B4D0-4217555796C0}">
      <dgm:prSet/>
      <dgm:spPr/>
      <dgm:t>
        <a:bodyPr/>
        <a:lstStyle/>
        <a:p>
          <a:endParaRPr lang="ru-RU" sz="1200"/>
        </a:p>
      </dgm:t>
    </dgm:pt>
    <dgm:pt modelId="{6BFBFA3B-211E-4B7B-998B-D9530E776155}">
      <dgm:prSet phldrT="[Text]" custT="1"/>
      <dgm:spPr>
        <a:solidFill>
          <a:srgbClr val="EB780A"/>
        </a:solidFill>
      </dgm:spPr>
      <dgm:t>
        <a:bodyPr/>
        <a:lstStyle/>
        <a:p>
          <a:r>
            <a:rPr lang="ru-RU" sz="1200" b="1" dirty="0"/>
            <a:t>Кубы</a:t>
          </a:r>
        </a:p>
      </dgm:t>
    </dgm:pt>
    <dgm:pt modelId="{E7BC0A41-B4F6-4E30-A5F8-7D323ECA0285}" type="parTrans" cxnId="{B237AA2F-D7A9-4979-AD63-15E2CAD917E7}">
      <dgm:prSet/>
      <dgm:spPr/>
      <dgm:t>
        <a:bodyPr/>
        <a:lstStyle/>
        <a:p>
          <a:endParaRPr lang="ru-RU" sz="1200"/>
        </a:p>
      </dgm:t>
    </dgm:pt>
    <dgm:pt modelId="{F7BE6301-4B07-4647-B540-C2687F06138B}" type="sibTrans" cxnId="{B237AA2F-D7A9-4979-AD63-15E2CAD917E7}">
      <dgm:prSet/>
      <dgm:spPr/>
      <dgm:t>
        <a:bodyPr/>
        <a:lstStyle/>
        <a:p>
          <a:endParaRPr lang="ru-RU" sz="1200"/>
        </a:p>
      </dgm:t>
    </dgm:pt>
    <dgm:pt modelId="{A002F134-9FFD-411C-89F0-56236F18A6A8}" type="pres">
      <dgm:prSet presAssocID="{7EBE643C-B028-4A72-916B-876466CA3396}" presName="Name0" presStyleCnt="0">
        <dgm:presLayoutVars>
          <dgm:dir/>
          <dgm:animLvl val="lvl"/>
          <dgm:resizeHandles val="exact"/>
        </dgm:presLayoutVars>
      </dgm:prSet>
      <dgm:spPr/>
    </dgm:pt>
    <dgm:pt modelId="{4B91BC96-9001-45D6-A593-7A1D40757528}" type="pres">
      <dgm:prSet presAssocID="{76748964-CF68-4DCF-95BB-7E37353C1841}" presName="parTxOnly" presStyleLbl="node1" presStyleIdx="0" presStyleCnt="2" custLinFactNeighborY="25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B9AFA1-3DAA-48FA-BF3D-8F5DC7ED6D1B}" type="pres">
      <dgm:prSet presAssocID="{76E45320-BC1D-432B-BF34-D54916584E1F}" presName="parTxOnlySpace" presStyleCnt="0"/>
      <dgm:spPr/>
    </dgm:pt>
    <dgm:pt modelId="{ECD9E62F-7485-477B-A86B-018CADD776C7}" type="pres">
      <dgm:prSet presAssocID="{6BFBFA3B-211E-4B7B-998B-D9530E776155}" presName="parTxOnly" presStyleLbl="node1" presStyleIdx="1" presStyleCnt="2" custScaleX="63904" custLinFactY="-400003" custLinFactNeighborX="-74521" custLinFactNeighborY="-5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37AA2F-D7A9-4979-AD63-15E2CAD917E7}" srcId="{7EBE643C-B028-4A72-916B-876466CA3396}" destId="{6BFBFA3B-211E-4B7B-998B-D9530E776155}" srcOrd="1" destOrd="0" parTransId="{E7BC0A41-B4F6-4E30-A5F8-7D323ECA0285}" sibTransId="{F7BE6301-4B07-4647-B540-C2687F06138B}"/>
    <dgm:cxn modelId="{E1A3F128-8835-4C5D-B4D0-4217555796C0}" srcId="{7EBE643C-B028-4A72-916B-876466CA3396}" destId="{76748964-CF68-4DCF-95BB-7E37353C1841}" srcOrd="0" destOrd="0" parTransId="{D2E2FC5A-1D98-49CA-8DE1-2BB444C5AF4F}" sibTransId="{76E45320-BC1D-432B-BF34-D54916584E1F}"/>
    <dgm:cxn modelId="{C4C52FE7-3479-4CF2-8020-8BB19AE818EC}" type="presOf" srcId="{7EBE643C-B028-4A72-916B-876466CA3396}" destId="{A002F134-9FFD-411C-89F0-56236F18A6A8}" srcOrd="0" destOrd="0" presId="urn:microsoft.com/office/officeart/2005/8/layout/chevron1"/>
    <dgm:cxn modelId="{D0B5C131-00EC-4FB3-8AA5-00D28CF0C4AC}" type="presOf" srcId="{6BFBFA3B-211E-4B7B-998B-D9530E776155}" destId="{ECD9E62F-7485-477B-A86B-018CADD776C7}" srcOrd="0" destOrd="0" presId="urn:microsoft.com/office/officeart/2005/8/layout/chevron1"/>
    <dgm:cxn modelId="{5B123B84-5BD5-4F03-887A-A4406951BD81}" type="presOf" srcId="{76748964-CF68-4DCF-95BB-7E37353C1841}" destId="{4B91BC96-9001-45D6-A593-7A1D40757528}" srcOrd="0" destOrd="0" presId="urn:microsoft.com/office/officeart/2005/8/layout/chevron1"/>
    <dgm:cxn modelId="{F922EB4A-7CE3-409F-B051-CE0F15456587}" type="presParOf" srcId="{A002F134-9FFD-411C-89F0-56236F18A6A8}" destId="{4B91BC96-9001-45D6-A593-7A1D40757528}" srcOrd="0" destOrd="0" presId="urn:microsoft.com/office/officeart/2005/8/layout/chevron1"/>
    <dgm:cxn modelId="{9A7D96ED-C097-4F11-99BB-A42C3F125C05}" type="presParOf" srcId="{A002F134-9FFD-411C-89F0-56236F18A6A8}" destId="{BDB9AFA1-3DAA-48FA-BF3D-8F5DC7ED6D1B}" srcOrd="1" destOrd="0" presId="urn:microsoft.com/office/officeart/2005/8/layout/chevron1"/>
    <dgm:cxn modelId="{AA633B7B-3BEA-4A60-A994-9235B395D655}" type="presParOf" srcId="{A002F134-9FFD-411C-89F0-56236F18A6A8}" destId="{ECD9E62F-7485-477B-A86B-018CADD776C7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BE643C-B028-4A72-916B-876466CA3396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6748964-CF68-4DCF-95BB-7E37353C1841}">
      <dgm:prSet phldrT="[Text]" custT="1"/>
      <dgm:spPr>
        <a:solidFill>
          <a:srgbClr val="879628"/>
        </a:solidFill>
      </dgm:spPr>
      <dgm:t>
        <a:bodyPr/>
        <a:lstStyle/>
        <a:p>
          <a:r>
            <a:rPr lang="ru-RU" sz="1200" b="1" dirty="0"/>
            <a:t>Кубы</a:t>
          </a:r>
        </a:p>
      </dgm:t>
    </dgm:pt>
    <dgm:pt modelId="{D2E2FC5A-1D98-49CA-8DE1-2BB444C5AF4F}" type="parTrans" cxnId="{E1A3F128-8835-4C5D-B4D0-4217555796C0}">
      <dgm:prSet/>
      <dgm:spPr/>
      <dgm:t>
        <a:bodyPr/>
        <a:lstStyle/>
        <a:p>
          <a:endParaRPr lang="ru-RU"/>
        </a:p>
      </dgm:t>
    </dgm:pt>
    <dgm:pt modelId="{76E45320-BC1D-432B-BF34-D54916584E1F}" type="sibTrans" cxnId="{E1A3F128-8835-4C5D-B4D0-4217555796C0}">
      <dgm:prSet/>
      <dgm:spPr/>
      <dgm:t>
        <a:bodyPr/>
        <a:lstStyle/>
        <a:p>
          <a:endParaRPr lang="ru-RU"/>
        </a:p>
      </dgm:t>
    </dgm:pt>
    <dgm:pt modelId="{6BFBFA3B-211E-4B7B-998B-D9530E776155}">
      <dgm:prSet phldrT="[Text]" custT="1"/>
      <dgm:spPr>
        <a:solidFill>
          <a:srgbClr val="AAB414"/>
        </a:solidFill>
      </dgm:spPr>
      <dgm:t>
        <a:bodyPr/>
        <a:lstStyle/>
        <a:p>
          <a:r>
            <a:rPr lang="ru-RU" sz="1200" b="1" dirty="0"/>
            <a:t>Деньги</a:t>
          </a:r>
        </a:p>
      </dgm:t>
    </dgm:pt>
    <dgm:pt modelId="{E7BC0A41-B4F6-4E30-A5F8-7D323ECA0285}" type="parTrans" cxnId="{B237AA2F-D7A9-4979-AD63-15E2CAD917E7}">
      <dgm:prSet/>
      <dgm:spPr/>
      <dgm:t>
        <a:bodyPr/>
        <a:lstStyle/>
        <a:p>
          <a:endParaRPr lang="ru-RU"/>
        </a:p>
      </dgm:t>
    </dgm:pt>
    <dgm:pt modelId="{F7BE6301-4B07-4647-B540-C2687F06138B}" type="sibTrans" cxnId="{B237AA2F-D7A9-4979-AD63-15E2CAD917E7}">
      <dgm:prSet/>
      <dgm:spPr/>
      <dgm:t>
        <a:bodyPr/>
        <a:lstStyle/>
        <a:p>
          <a:endParaRPr lang="ru-RU"/>
        </a:p>
      </dgm:t>
    </dgm:pt>
    <dgm:pt modelId="{A002F134-9FFD-411C-89F0-56236F18A6A8}" type="pres">
      <dgm:prSet presAssocID="{7EBE643C-B028-4A72-916B-876466CA3396}" presName="Name0" presStyleCnt="0">
        <dgm:presLayoutVars>
          <dgm:dir/>
          <dgm:animLvl val="lvl"/>
          <dgm:resizeHandles val="exact"/>
        </dgm:presLayoutVars>
      </dgm:prSet>
      <dgm:spPr/>
    </dgm:pt>
    <dgm:pt modelId="{4B91BC96-9001-45D6-A593-7A1D40757528}" type="pres">
      <dgm:prSet presAssocID="{76748964-CF68-4DCF-95BB-7E37353C1841}" presName="parTxOnly" presStyleLbl="node1" presStyleIdx="0" presStyleCnt="2" custLinFactNeighborX="-4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B9AFA1-3DAA-48FA-BF3D-8F5DC7ED6D1B}" type="pres">
      <dgm:prSet presAssocID="{76E45320-BC1D-432B-BF34-D54916584E1F}" presName="parTxOnlySpace" presStyleCnt="0"/>
      <dgm:spPr/>
    </dgm:pt>
    <dgm:pt modelId="{ECD9E62F-7485-477B-A86B-018CADD776C7}" type="pres">
      <dgm:prSet presAssocID="{6BFBFA3B-211E-4B7B-998B-D9530E776155}" presName="parTxOnly" presStyleLbl="node1" presStyleIdx="1" presStyleCnt="2" custScaleX="63904" custLinFactY="-400003" custLinFactNeighborX="-74521" custLinFactNeighborY="-5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37AA2F-D7A9-4979-AD63-15E2CAD917E7}" srcId="{7EBE643C-B028-4A72-916B-876466CA3396}" destId="{6BFBFA3B-211E-4B7B-998B-D9530E776155}" srcOrd="1" destOrd="0" parTransId="{E7BC0A41-B4F6-4E30-A5F8-7D323ECA0285}" sibTransId="{F7BE6301-4B07-4647-B540-C2687F06138B}"/>
    <dgm:cxn modelId="{E1A3F128-8835-4C5D-B4D0-4217555796C0}" srcId="{7EBE643C-B028-4A72-916B-876466CA3396}" destId="{76748964-CF68-4DCF-95BB-7E37353C1841}" srcOrd="0" destOrd="0" parTransId="{D2E2FC5A-1D98-49CA-8DE1-2BB444C5AF4F}" sibTransId="{76E45320-BC1D-432B-BF34-D54916584E1F}"/>
    <dgm:cxn modelId="{216EF029-B691-49DA-BF60-F3657BB94DAF}" type="presOf" srcId="{7EBE643C-B028-4A72-916B-876466CA3396}" destId="{A002F134-9FFD-411C-89F0-56236F18A6A8}" srcOrd="0" destOrd="0" presId="urn:microsoft.com/office/officeart/2005/8/layout/chevron1"/>
    <dgm:cxn modelId="{474AA942-FF39-4F8C-816C-E434ED3683E8}" type="presOf" srcId="{76748964-CF68-4DCF-95BB-7E37353C1841}" destId="{4B91BC96-9001-45D6-A593-7A1D40757528}" srcOrd="0" destOrd="0" presId="urn:microsoft.com/office/officeart/2005/8/layout/chevron1"/>
    <dgm:cxn modelId="{38070D31-51FB-4D76-BF1E-9C1FC166FD37}" type="presOf" srcId="{6BFBFA3B-211E-4B7B-998B-D9530E776155}" destId="{ECD9E62F-7485-477B-A86B-018CADD776C7}" srcOrd="0" destOrd="0" presId="urn:microsoft.com/office/officeart/2005/8/layout/chevron1"/>
    <dgm:cxn modelId="{35E1A4ED-8AAF-4808-A262-2695EF54C2AC}" type="presParOf" srcId="{A002F134-9FFD-411C-89F0-56236F18A6A8}" destId="{4B91BC96-9001-45D6-A593-7A1D40757528}" srcOrd="0" destOrd="0" presId="urn:microsoft.com/office/officeart/2005/8/layout/chevron1"/>
    <dgm:cxn modelId="{BDD54608-E127-4379-9661-B4CD328F1B03}" type="presParOf" srcId="{A002F134-9FFD-411C-89F0-56236F18A6A8}" destId="{BDB9AFA1-3DAA-48FA-BF3D-8F5DC7ED6D1B}" srcOrd="1" destOrd="0" presId="urn:microsoft.com/office/officeart/2005/8/layout/chevron1"/>
    <dgm:cxn modelId="{6D1D7AA8-3546-41DB-9CC4-5B53849F985C}" type="presParOf" srcId="{A002F134-9FFD-411C-89F0-56236F18A6A8}" destId="{ECD9E62F-7485-477B-A86B-018CADD776C7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F8F340-16B0-4680-8D08-442229F6F332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B6509A-67E9-4611-8FAC-0C55BEDB4716}">
      <dgm:prSet phldrT="[Текст]"/>
      <dgm:spPr/>
      <dgm:t>
        <a:bodyPr/>
        <a:lstStyle/>
        <a:p>
          <a:r>
            <a:rPr lang="ru-RU" dirty="0"/>
            <a:t>Верхний уровень</a:t>
          </a:r>
        </a:p>
      </dgm:t>
    </dgm:pt>
    <dgm:pt modelId="{025729FE-B0D0-43F5-907B-EB109B6675C3}" type="parTrans" cxnId="{9F8A4041-60EF-40BA-9C24-B76EDC6E02B7}">
      <dgm:prSet/>
      <dgm:spPr/>
      <dgm:t>
        <a:bodyPr/>
        <a:lstStyle/>
        <a:p>
          <a:endParaRPr lang="ru-RU"/>
        </a:p>
      </dgm:t>
    </dgm:pt>
    <dgm:pt modelId="{6C40A162-FA94-425B-A10A-D72E4F3B09DD}" type="sibTrans" cxnId="{9F8A4041-60EF-40BA-9C24-B76EDC6E02B7}">
      <dgm:prSet/>
      <dgm:spPr/>
      <dgm:t>
        <a:bodyPr/>
        <a:lstStyle/>
        <a:p>
          <a:endParaRPr lang="ru-RU"/>
        </a:p>
      </dgm:t>
    </dgm:pt>
    <dgm:pt modelId="{77D7B417-9D56-481D-BF7C-052B1D8E888A}">
      <dgm:prSet phldrT="[Текст]"/>
      <dgm:spPr/>
      <dgm:t>
        <a:bodyPr/>
        <a:lstStyle/>
        <a:p>
          <a:r>
            <a:rPr lang="ru-RU" dirty="0"/>
            <a:t>Прием, хранение и обработка данных</a:t>
          </a:r>
        </a:p>
      </dgm:t>
    </dgm:pt>
    <dgm:pt modelId="{16F03482-ED25-4BCD-BBA9-A38C3574628D}" type="parTrans" cxnId="{5B7D7137-374E-48AF-BF99-7E1158217687}">
      <dgm:prSet/>
      <dgm:spPr/>
      <dgm:t>
        <a:bodyPr/>
        <a:lstStyle/>
        <a:p>
          <a:endParaRPr lang="ru-RU"/>
        </a:p>
      </dgm:t>
    </dgm:pt>
    <dgm:pt modelId="{441C049B-7A2D-49DF-983D-83EE25959D02}" type="sibTrans" cxnId="{5B7D7137-374E-48AF-BF99-7E1158217687}">
      <dgm:prSet/>
      <dgm:spPr/>
      <dgm:t>
        <a:bodyPr/>
        <a:lstStyle/>
        <a:p>
          <a:endParaRPr lang="ru-RU"/>
        </a:p>
      </dgm:t>
    </dgm:pt>
    <dgm:pt modelId="{B9D683FB-D788-487A-9514-2E31A0F0E299}">
      <dgm:prSet phldrT="[Текст]"/>
      <dgm:spPr/>
      <dgm:t>
        <a:bodyPr/>
        <a:lstStyle/>
        <a:p>
          <a:r>
            <a:rPr lang="ru-RU" dirty="0"/>
            <a:t>Интеграция со смежными системами </a:t>
          </a:r>
        </a:p>
      </dgm:t>
    </dgm:pt>
    <dgm:pt modelId="{3F6E2C5F-27BC-43FD-9D59-2B54CF7A9B8F}" type="parTrans" cxnId="{E874F13A-DF83-4867-A716-DA5F9A8F9C92}">
      <dgm:prSet/>
      <dgm:spPr/>
      <dgm:t>
        <a:bodyPr/>
        <a:lstStyle/>
        <a:p>
          <a:endParaRPr lang="ru-RU"/>
        </a:p>
      </dgm:t>
    </dgm:pt>
    <dgm:pt modelId="{D388B2F6-4AB4-4B9E-B8DD-12D87E50B633}" type="sibTrans" cxnId="{E874F13A-DF83-4867-A716-DA5F9A8F9C92}">
      <dgm:prSet/>
      <dgm:spPr/>
      <dgm:t>
        <a:bodyPr/>
        <a:lstStyle/>
        <a:p>
          <a:endParaRPr lang="ru-RU"/>
        </a:p>
      </dgm:t>
    </dgm:pt>
    <dgm:pt modelId="{7A133C16-F1C0-4064-8634-A37FD26A16C4}">
      <dgm:prSet phldrT="[Текст]"/>
      <dgm:spPr/>
      <dgm:t>
        <a:bodyPr/>
        <a:lstStyle/>
        <a:p>
          <a:r>
            <a:rPr lang="ru-RU" dirty="0"/>
            <a:t>Средний уровень</a:t>
          </a:r>
        </a:p>
      </dgm:t>
    </dgm:pt>
    <dgm:pt modelId="{BCB6C8BB-A7D7-41F3-97E3-CE11D3AD9669}" type="parTrans" cxnId="{2CA0390C-BB93-408A-8225-61F09E7FAD1D}">
      <dgm:prSet/>
      <dgm:spPr/>
      <dgm:t>
        <a:bodyPr/>
        <a:lstStyle/>
        <a:p>
          <a:endParaRPr lang="ru-RU"/>
        </a:p>
      </dgm:t>
    </dgm:pt>
    <dgm:pt modelId="{B1F52308-6DD4-4DA5-9917-A6705EBB19F0}" type="sibTrans" cxnId="{2CA0390C-BB93-408A-8225-61F09E7FAD1D}">
      <dgm:prSet/>
      <dgm:spPr/>
      <dgm:t>
        <a:bodyPr/>
        <a:lstStyle/>
        <a:p>
          <a:endParaRPr lang="ru-RU"/>
        </a:p>
      </dgm:t>
    </dgm:pt>
    <dgm:pt modelId="{7214D8EE-F8B8-4EC4-97C0-A747E59CB570}">
      <dgm:prSet phldrT="[Текст]"/>
      <dgm:spPr/>
      <dgm:t>
        <a:bodyPr/>
        <a:lstStyle/>
        <a:p>
          <a:r>
            <a:rPr lang="ru-RU" dirty="0"/>
            <a:t>Сбор и подготовка данных для  системы верхнего уровня из смежных систем(ЕХД, ИС ЦРА и т.д.)</a:t>
          </a:r>
        </a:p>
      </dgm:t>
    </dgm:pt>
    <dgm:pt modelId="{9260F0A2-CFDA-4C0D-AB48-A58E42456BBF}" type="parTrans" cxnId="{AFCAF57E-6626-46FE-89A5-09D166226D6A}">
      <dgm:prSet/>
      <dgm:spPr/>
      <dgm:t>
        <a:bodyPr/>
        <a:lstStyle/>
        <a:p>
          <a:endParaRPr lang="ru-RU"/>
        </a:p>
      </dgm:t>
    </dgm:pt>
    <dgm:pt modelId="{A936630A-AEE8-433D-9B98-91DAFB78C401}" type="sibTrans" cxnId="{AFCAF57E-6626-46FE-89A5-09D166226D6A}">
      <dgm:prSet/>
      <dgm:spPr/>
      <dgm:t>
        <a:bodyPr/>
        <a:lstStyle/>
        <a:p>
          <a:endParaRPr lang="ru-RU"/>
        </a:p>
      </dgm:t>
    </dgm:pt>
    <dgm:pt modelId="{BF725F2F-7A53-4F11-9FB6-2956CF882412}">
      <dgm:prSet phldrT="[Текст]"/>
      <dgm:spPr/>
      <dgm:t>
        <a:bodyPr/>
        <a:lstStyle/>
        <a:p>
          <a:r>
            <a:rPr lang="ru-RU" dirty="0"/>
            <a:t>Передача  данных в систему верхнего уровня</a:t>
          </a:r>
        </a:p>
      </dgm:t>
    </dgm:pt>
    <dgm:pt modelId="{01312AED-7BA7-4DD4-AF97-2BE0F37588AC}" type="parTrans" cxnId="{6D54F109-7947-4644-9687-CA6B0ABD4BAC}">
      <dgm:prSet/>
      <dgm:spPr/>
      <dgm:t>
        <a:bodyPr/>
        <a:lstStyle/>
        <a:p>
          <a:endParaRPr lang="ru-RU"/>
        </a:p>
      </dgm:t>
    </dgm:pt>
    <dgm:pt modelId="{1AA7A489-F071-48E1-A21C-1CC06C6BA70D}" type="sibTrans" cxnId="{6D54F109-7947-4644-9687-CA6B0ABD4BAC}">
      <dgm:prSet/>
      <dgm:spPr/>
      <dgm:t>
        <a:bodyPr/>
        <a:lstStyle/>
        <a:p>
          <a:endParaRPr lang="ru-RU"/>
        </a:p>
      </dgm:t>
    </dgm:pt>
    <dgm:pt modelId="{E4EBE761-A8FE-4B78-A8FF-42D5CD0FA682}">
      <dgm:prSet phldrT="[Текст]"/>
      <dgm:spPr/>
      <dgm:t>
        <a:bodyPr/>
        <a:lstStyle/>
        <a:p>
          <a:r>
            <a:rPr lang="ru-RU" dirty="0"/>
            <a:t>Нижний уровень</a:t>
          </a:r>
        </a:p>
      </dgm:t>
    </dgm:pt>
    <dgm:pt modelId="{94A91098-7E7C-4B8B-83E1-82A754BCBA7B}" type="parTrans" cxnId="{0854AD84-45CE-48DE-808F-E542A2CC2D38}">
      <dgm:prSet/>
      <dgm:spPr/>
      <dgm:t>
        <a:bodyPr/>
        <a:lstStyle/>
        <a:p>
          <a:endParaRPr lang="ru-RU"/>
        </a:p>
      </dgm:t>
    </dgm:pt>
    <dgm:pt modelId="{B1E87065-FBA0-466C-AA67-CCE72CEF3030}" type="sibTrans" cxnId="{0854AD84-45CE-48DE-808F-E542A2CC2D38}">
      <dgm:prSet/>
      <dgm:spPr/>
      <dgm:t>
        <a:bodyPr/>
        <a:lstStyle/>
        <a:p>
          <a:endParaRPr lang="ru-RU"/>
        </a:p>
      </dgm:t>
    </dgm:pt>
    <dgm:pt modelId="{CEC22A3F-BA39-4351-A3C5-E7F7A2E50A74}">
      <dgm:prSet phldrT="[Текст]"/>
      <dgm:spPr/>
      <dgm:t>
        <a:bodyPr/>
        <a:lstStyle/>
        <a:p>
          <a:r>
            <a:rPr lang="ru-RU" dirty="0"/>
            <a:t>объекты,  оборудованные системой передачи данных в систему среднего уровня (межсекторные расходомеры, абонентские прибору учета, датчики давления и др.)</a:t>
          </a:r>
        </a:p>
      </dgm:t>
    </dgm:pt>
    <dgm:pt modelId="{E8396777-B2ED-47B0-BE4E-E89349F59121}" type="parTrans" cxnId="{0E9CC8A4-3F7F-40B1-8DEF-989216C93971}">
      <dgm:prSet/>
      <dgm:spPr/>
      <dgm:t>
        <a:bodyPr/>
        <a:lstStyle/>
        <a:p>
          <a:endParaRPr lang="ru-RU"/>
        </a:p>
      </dgm:t>
    </dgm:pt>
    <dgm:pt modelId="{7FBB3063-1C46-4FE4-8B75-155615EE1947}" type="sibTrans" cxnId="{0E9CC8A4-3F7F-40B1-8DEF-989216C93971}">
      <dgm:prSet/>
      <dgm:spPr/>
      <dgm:t>
        <a:bodyPr/>
        <a:lstStyle/>
        <a:p>
          <a:endParaRPr lang="ru-RU"/>
        </a:p>
      </dgm:t>
    </dgm:pt>
    <dgm:pt modelId="{7A1B61B3-A81C-4983-8ACD-3FAA4383ED92}">
      <dgm:prSet phldrT="[Текст]"/>
      <dgm:spPr/>
      <dgm:t>
        <a:bodyPr/>
        <a:lstStyle/>
        <a:p>
          <a:r>
            <a:rPr lang="ru-RU" dirty="0"/>
            <a:t>Взаимодействие с пользователем</a:t>
          </a:r>
        </a:p>
      </dgm:t>
    </dgm:pt>
    <dgm:pt modelId="{AA0B2837-903C-4BA9-9C77-6A1DC04A189C}" type="parTrans" cxnId="{40B5FF30-AFB1-4510-9576-0CDB092C0506}">
      <dgm:prSet/>
      <dgm:spPr/>
      <dgm:t>
        <a:bodyPr/>
        <a:lstStyle/>
        <a:p>
          <a:endParaRPr lang="ru-RU"/>
        </a:p>
      </dgm:t>
    </dgm:pt>
    <dgm:pt modelId="{3FC3C8E9-2618-40BC-92E3-6D70CCE0998B}" type="sibTrans" cxnId="{40B5FF30-AFB1-4510-9576-0CDB092C0506}">
      <dgm:prSet/>
      <dgm:spPr/>
      <dgm:t>
        <a:bodyPr/>
        <a:lstStyle/>
        <a:p>
          <a:endParaRPr lang="ru-RU"/>
        </a:p>
      </dgm:t>
    </dgm:pt>
    <dgm:pt modelId="{9D5D53F3-D15D-46D7-8931-0FD0B66A85A9}">
      <dgm:prSet phldrT="[Текст]"/>
      <dgm:spPr/>
      <dgm:t>
        <a:bodyPr/>
        <a:lstStyle/>
        <a:p>
          <a:r>
            <a:rPr lang="ru-RU" dirty="0"/>
            <a:t>Отслеживание работы оборудования</a:t>
          </a:r>
        </a:p>
      </dgm:t>
    </dgm:pt>
    <dgm:pt modelId="{203E95E8-D621-45E0-BEA3-6199900CFFB0}" type="parTrans" cxnId="{486B74E4-FB40-4F2F-B57E-C764FACA4F39}">
      <dgm:prSet/>
      <dgm:spPr/>
      <dgm:t>
        <a:bodyPr/>
        <a:lstStyle/>
        <a:p>
          <a:endParaRPr lang="ru-RU"/>
        </a:p>
      </dgm:t>
    </dgm:pt>
    <dgm:pt modelId="{A4BA8A3E-A00F-4393-A11B-F4944EDCFFA6}" type="sibTrans" cxnId="{486B74E4-FB40-4F2F-B57E-C764FACA4F39}">
      <dgm:prSet/>
      <dgm:spPr/>
      <dgm:t>
        <a:bodyPr/>
        <a:lstStyle/>
        <a:p>
          <a:endParaRPr lang="ru-RU"/>
        </a:p>
      </dgm:t>
    </dgm:pt>
    <dgm:pt modelId="{74081C35-C3AF-44AA-BB70-221C13C97876}">
      <dgm:prSet phldrT="[Текст]"/>
      <dgm:spPr/>
      <dgm:t>
        <a:bodyPr/>
        <a:lstStyle/>
        <a:p>
          <a:r>
            <a:rPr lang="ru-RU" dirty="0"/>
            <a:t>Отслеживание неучтенных расходов воды.</a:t>
          </a:r>
        </a:p>
      </dgm:t>
    </dgm:pt>
    <dgm:pt modelId="{06DEFD77-AA18-41CE-98BC-2BA049E7BD19}" type="parTrans" cxnId="{3A0C1255-D6F7-4913-8BCD-F16393988D45}">
      <dgm:prSet/>
      <dgm:spPr/>
      <dgm:t>
        <a:bodyPr/>
        <a:lstStyle/>
        <a:p>
          <a:endParaRPr lang="ru-RU"/>
        </a:p>
      </dgm:t>
    </dgm:pt>
    <dgm:pt modelId="{12B66730-310B-4216-B60B-D43CBE769A77}" type="sibTrans" cxnId="{3A0C1255-D6F7-4913-8BCD-F16393988D45}">
      <dgm:prSet/>
      <dgm:spPr/>
      <dgm:t>
        <a:bodyPr/>
        <a:lstStyle/>
        <a:p>
          <a:endParaRPr lang="ru-RU"/>
        </a:p>
      </dgm:t>
    </dgm:pt>
    <dgm:pt modelId="{380F8E71-12B4-40DB-8A14-47CB661EC20F}">
      <dgm:prSet phldrT="[Текст]"/>
      <dgm:spPr/>
      <dgm:t>
        <a:bodyPr/>
        <a:lstStyle/>
        <a:p>
          <a:endParaRPr lang="ru-RU" dirty="0"/>
        </a:p>
      </dgm:t>
    </dgm:pt>
    <dgm:pt modelId="{2428D304-5C00-418A-962B-EDFD2430FAE7}" type="parTrans" cxnId="{985C86F1-FAB4-4506-9836-21A28CE0D04F}">
      <dgm:prSet/>
      <dgm:spPr/>
      <dgm:t>
        <a:bodyPr/>
        <a:lstStyle/>
        <a:p>
          <a:endParaRPr lang="ru-RU"/>
        </a:p>
      </dgm:t>
    </dgm:pt>
    <dgm:pt modelId="{F24C47CC-7124-429B-A70E-550D7152E58A}" type="sibTrans" cxnId="{985C86F1-FAB4-4506-9836-21A28CE0D04F}">
      <dgm:prSet/>
      <dgm:spPr/>
      <dgm:t>
        <a:bodyPr/>
        <a:lstStyle/>
        <a:p>
          <a:endParaRPr lang="ru-RU"/>
        </a:p>
      </dgm:t>
    </dgm:pt>
    <dgm:pt modelId="{2A02A354-57AD-4B89-8F17-1A94365BCDBC}">
      <dgm:prSet phldrT="[Текст]"/>
      <dgm:spPr/>
      <dgm:t>
        <a:bodyPr/>
        <a:lstStyle/>
        <a:p>
          <a:endParaRPr lang="ru-RU" dirty="0"/>
        </a:p>
      </dgm:t>
    </dgm:pt>
    <dgm:pt modelId="{78B1379C-F3EF-4103-93C5-9FEB3657EFC2}" type="parTrans" cxnId="{91F98ABE-F6F2-4A0A-9FFB-34A7FE2D8E48}">
      <dgm:prSet/>
      <dgm:spPr/>
      <dgm:t>
        <a:bodyPr/>
        <a:lstStyle/>
        <a:p>
          <a:endParaRPr lang="ru-RU"/>
        </a:p>
      </dgm:t>
    </dgm:pt>
    <dgm:pt modelId="{A52E383A-6228-499C-8FC1-C31F7BA48EDF}" type="sibTrans" cxnId="{91F98ABE-F6F2-4A0A-9FFB-34A7FE2D8E48}">
      <dgm:prSet/>
      <dgm:spPr/>
      <dgm:t>
        <a:bodyPr/>
        <a:lstStyle/>
        <a:p>
          <a:endParaRPr lang="ru-RU"/>
        </a:p>
      </dgm:t>
    </dgm:pt>
    <dgm:pt modelId="{05688143-AFAB-4EB5-A649-EE6E93AF7E93}" type="pres">
      <dgm:prSet presAssocID="{67F8F340-16B0-4680-8D08-442229F6F33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0CCEF8-E373-46BC-9AC9-01830617E9F4}" type="pres">
      <dgm:prSet presAssocID="{20B6509A-67E9-4611-8FAC-0C55BEDB471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F56937-0E7C-4E6F-991C-E09675EDC8D0}" type="pres">
      <dgm:prSet presAssocID="{6C40A162-FA94-425B-A10A-D72E4F3B09DD}" presName="sibTrans" presStyleCnt="0"/>
      <dgm:spPr/>
    </dgm:pt>
    <dgm:pt modelId="{DD4EAA22-27BE-4D6F-9D55-B70E6CB350A7}" type="pres">
      <dgm:prSet presAssocID="{7A133C16-F1C0-4064-8634-A37FD26A16C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1612CA-493F-4F92-91CD-6C7E0DE4E55A}" type="pres">
      <dgm:prSet presAssocID="{B1F52308-6DD4-4DA5-9917-A6705EBB19F0}" presName="sibTrans" presStyleCnt="0"/>
      <dgm:spPr/>
    </dgm:pt>
    <dgm:pt modelId="{7E37BFD2-16BE-44E5-94C4-E4FC94DFB1D4}" type="pres">
      <dgm:prSet presAssocID="{E4EBE761-A8FE-4B78-A8FF-42D5CD0FA68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1CD381-7EDB-4577-92EE-6420037D5236}" type="presOf" srcId="{20B6509A-67E9-4611-8FAC-0C55BEDB4716}" destId="{670CCEF8-E373-46BC-9AC9-01830617E9F4}" srcOrd="0" destOrd="0" presId="urn:microsoft.com/office/officeart/2005/8/layout/hList6"/>
    <dgm:cxn modelId="{C8BB8DC1-E477-461E-9682-83EA3D384FD0}" type="presOf" srcId="{380F8E71-12B4-40DB-8A14-47CB661EC20F}" destId="{7E37BFD2-16BE-44E5-94C4-E4FC94DFB1D4}" srcOrd="0" destOrd="3" presId="urn:microsoft.com/office/officeart/2005/8/layout/hList6"/>
    <dgm:cxn modelId="{8A30958D-89E2-4B2E-B65E-5C6470ACA7AB}" type="presOf" srcId="{9D5D53F3-D15D-46D7-8931-0FD0B66A85A9}" destId="{670CCEF8-E373-46BC-9AC9-01830617E9F4}" srcOrd="0" destOrd="4" presId="urn:microsoft.com/office/officeart/2005/8/layout/hList6"/>
    <dgm:cxn modelId="{91F98ABE-F6F2-4A0A-9FFB-34A7FE2D8E48}" srcId="{E4EBE761-A8FE-4B78-A8FF-42D5CD0FA682}" destId="{2A02A354-57AD-4B89-8F17-1A94365BCDBC}" srcOrd="1" destOrd="0" parTransId="{78B1379C-F3EF-4103-93C5-9FEB3657EFC2}" sibTransId="{A52E383A-6228-499C-8FC1-C31F7BA48EDF}"/>
    <dgm:cxn modelId="{40B5FF30-AFB1-4510-9576-0CDB092C0506}" srcId="{20B6509A-67E9-4611-8FAC-0C55BEDB4716}" destId="{7A1B61B3-A81C-4983-8ACD-3FAA4383ED92}" srcOrd="2" destOrd="0" parTransId="{AA0B2837-903C-4BA9-9C77-6A1DC04A189C}" sibTransId="{3FC3C8E9-2618-40BC-92E3-6D70CCE0998B}"/>
    <dgm:cxn modelId="{29E74978-B6E4-45F0-BDE6-65083FDACB8E}" type="presOf" srcId="{BF725F2F-7A53-4F11-9FB6-2956CF882412}" destId="{DD4EAA22-27BE-4D6F-9D55-B70E6CB350A7}" srcOrd="0" destOrd="2" presId="urn:microsoft.com/office/officeart/2005/8/layout/hList6"/>
    <dgm:cxn modelId="{CEEAF662-C93C-4199-9166-CD83DFB86EF2}" type="presOf" srcId="{7214D8EE-F8B8-4EC4-97C0-A747E59CB570}" destId="{DD4EAA22-27BE-4D6F-9D55-B70E6CB350A7}" srcOrd="0" destOrd="1" presId="urn:microsoft.com/office/officeart/2005/8/layout/hList6"/>
    <dgm:cxn modelId="{2CA0390C-BB93-408A-8225-61F09E7FAD1D}" srcId="{67F8F340-16B0-4680-8D08-442229F6F332}" destId="{7A133C16-F1C0-4064-8634-A37FD26A16C4}" srcOrd="1" destOrd="0" parTransId="{BCB6C8BB-A7D7-41F3-97E3-CE11D3AD9669}" sibTransId="{B1F52308-6DD4-4DA5-9917-A6705EBB19F0}"/>
    <dgm:cxn modelId="{0854AD84-45CE-48DE-808F-E542A2CC2D38}" srcId="{67F8F340-16B0-4680-8D08-442229F6F332}" destId="{E4EBE761-A8FE-4B78-A8FF-42D5CD0FA682}" srcOrd="2" destOrd="0" parTransId="{94A91098-7E7C-4B8B-83E1-82A754BCBA7B}" sibTransId="{B1E87065-FBA0-466C-AA67-CCE72CEF3030}"/>
    <dgm:cxn modelId="{DBA13341-2246-4C78-BAAE-EC40D6ACE120}" type="presOf" srcId="{E4EBE761-A8FE-4B78-A8FF-42D5CD0FA682}" destId="{7E37BFD2-16BE-44E5-94C4-E4FC94DFB1D4}" srcOrd="0" destOrd="0" presId="urn:microsoft.com/office/officeart/2005/8/layout/hList6"/>
    <dgm:cxn modelId="{0E9CC8A4-3F7F-40B1-8DEF-989216C93971}" srcId="{E4EBE761-A8FE-4B78-A8FF-42D5CD0FA682}" destId="{CEC22A3F-BA39-4351-A3C5-E7F7A2E50A74}" srcOrd="0" destOrd="0" parTransId="{E8396777-B2ED-47B0-BE4E-E89349F59121}" sibTransId="{7FBB3063-1C46-4FE4-8B75-155615EE1947}"/>
    <dgm:cxn modelId="{3A0C1255-D6F7-4913-8BCD-F16393988D45}" srcId="{20B6509A-67E9-4611-8FAC-0C55BEDB4716}" destId="{74081C35-C3AF-44AA-BB70-221C13C97876}" srcOrd="4" destOrd="0" parTransId="{06DEFD77-AA18-41CE-98BC-2BA049E7BD19}" sibTransId="{12B66730-310B-4216-B60B-D43CBE769A77}"/>
    <dgm:cxn modelId="{486B74E4-FB40-4F2F-B57E-C764FACA4F39}" srcId="{20B6509A-67E9-4611-8FAC-0C55BEDB4716}" destId="{9D5D53F3-D15D-46D7-8931-0FD0B66A85A9}" srcOrd="3" destOrd="0" parTransId="{203E95E8-D621-45E0-BEA3-6199900CFFB0}" sibTransId="{A4BA8A3E-A00F-4393-A11B-F4944EDCFFA6}"/>
    <dgm:cxn modelId="{88243C8B-53C7-4D41-A466-82AC117056C7}" type="presOf" srcId="{CEC22A3F-BA39-4351-A3C5-E7F7A2E50A74}" destId="{7E37BFD2-16BE-44E5-94C4-E4FC94DFB1D4}" srcOrd="0" destOrd="1" presId="urn:microsoft.com/office/officeart/2005/8/layout/hList6"/>
    <dgm:cxn modelId="{DA3144F5-810E-4117-9D12-FFCEBBEDFE4B}" type="presOf" srcId="{67F8F340-16B0-4680-8D08-442229F6F332}" destId="{05688143-AFAB-4EB5-A649-EE6E93AF7E93}" srcOrd="0" destOrd="0" presId="urn:microsoft.com/office/officeart/2005/8/layout/hList6"/>
    <dgm:cxn modelId="{6D54F109-7947-4644-9687-CA6B0ABD4BAC}" srcId="{7A133C16-F1C0-4064-8634-A37FD26A16C4}" destId="{BF725F2F-7A53-4F11-9FB6-2956CF882412}" srcOrd="1" destOrd="0" parTransId="{01312AED-7BA7-4DD4-AF97-2BE0F37588AC}" sibTransId="{1AA7A489-F071-48E1-A21C-1CC06C6BA70D}"/>
    <dgm:cxn modelId="{CFA36168-4EFE-49AA-A951-E6CFA7CBA7B7}" type="presOf" srcId="{74081C35-C3AF-44AA-BB70-221C13C97876}" destId="{670CCEF8-E373-46BC-9AC9-01830617E9F4}" srcOrd="0" destOrd="5" presId="urn:microsoft.com/office/officeart/2005/8/layout/hList6"/>
    <dgm:cxn modelId="{441FC213-75B9-40F7-9E62-E08E6222A57E}" type="presOf" srcId="{2A02A354-57AD-4B89-8F17-1A94365BCDBC}" destId="{7E37BFD2-16BE-44E5-94C4-E4FC94DFB1D4}" srcOrd="0" destOrd="2" presId="urn:microsoft.com/office/officeart/2005/8/layout/hList6"/>
    <dgm:cxn modelId="{985C86F1-FAB4-4506-9836-21A28CE0D04F}" srcId="{E4EBE761-A8FE-4B78-A8FF-42D5CD0FA682}" destId="{380F8E71-12B4-40DB-8A14-47CB661EC20F}" srcOrd="2" destOrd="0" parTransId="{2428D304-5C00-418A-962B-EDFD2430FAE7}" sibTransId="{F24C47CC-7124-429B-A70E-550D7152E58A}"/>
    <dgm:cxn modelId="{134F50F2-EDAA-4609-8607-248532DC20B8}" type="presOf" srcId="{7A1B61B3-A81C-4983-8ACD-3FAA4383ED92}" destId="{670CCEF8-E373-46BC-9AC9-01830617E9F4}" srcOrd="0" destOrd="3" presId="urn:microsoft.com/office/officeart/2005/8/layout/hList6"/>
    <dgm:cxn modelId="{5B7D7137-374E-48AF-BF99-7E1158217687}" srcId="{20B6509A-67E9-4611-8FAC-0C55BEDB4716}" destId="{77D7B417-9D56-481D-BF7C-052B1D8E888A}" srcOrd="0" destOrd="0" parTransId="{16F03482-ED25-4BCD-BBA9-A38C3574628D}" sibTransId="{441C049B-7A2D-49DF-983D-83EE25959D02}"/>
    <dgm:cxn modelId="{E874F13A-DF83-4867-A716-DA5F9A8F9C92}" srcId="{20B6509A-67E9-4611-8FAC-0C55BEDB4716}" destId="{B9D683FB-D788-487A-9514-2E31A0F0E299}" srcOrd="1" destOrd="0" parTransId="{3F6E2C5F-27BC-43FD-9D59-2B54CF7A9B8F}" sibTransId="{D388B2F6-4AB4-4B9E-B8DD-12D87E50B633}"/>
    <dgm:cxn modelId="{AFCAF57E-6626-46FE-89A5-09D166226D6A}" srcId="{7A133C16-F1C0-4064-8634-A37FD26A16C4}" destId="{7214D8EE-F8B8-4EC4-97C0-A747E59CB570}" srcOrd="0" destOrd="0" parTransId="{9260F0A2-CFDA-4C0D-AB48-A58E42456BBF}" sibTransId="{A936630A-AEE8-433D-9B98-91DAFB78C401}"/>
    <dgm:cxn modelId="{9F8A4041-60EF-40BA-9C24-B76EDC6E02B7}" srcId="{67F8F340-16B0-4680-8D08-442229F6F332}" destId="{20B6509A-67E9-4611-8FAC-0C55BEDB4716}" srcOrd="0" destOrd="0" parTransId="{025729FE-B0D0-43F5-907B-EB109B6675C3}" sibTransId="{6C40A162-FA94-425B-A10A-D72E4F3B09DD}"/>
    <dgm:cxn modelId="{F1372AC1-3EE7-464E-BAAD-5A574989D246}" type="presOf" srcId="{77D7B417-9D56-481D-BF7C-052B1D8E888A}" destId="{670CCEF8-E373-46BC-9AC9-01830617E9F4}" srcOrd="0" destOrd="1" presId="urn:microsoft.com/office/officeart/2005/8/layout/hList6"/>
    <dgm:cxn modelId="{D6E839F6-0E7D-4F9F-9221-42F029AB42CF}" type="presOf" srcId="{7A133C16-F1C0-4064-8634-A37FD26A16C4}" destId="{DD4EAA22-27BE-4D6F-9D55-B70E6CB350A7}" srcOrd="0" destOrd="0" presId="urn:microsoft.com/office/officeart/2005/8/layout/hList6"/>
    <dgm:cxn modelId="{98115316-BBCC-4547-8EA5-780D09F5E9AB}" type="presOf" srcId="{B9D683FB-D788-487A-9514-2E31A0F0E299}" destId="{670CCEF8-E373-46BC-9AC9-01830617E9F4}" srcOrd="0" destOrd="2" presId="urn:microsoft.com/office/officeart/2005/8/layout/hList6"/>
    <dgm:cxn modelId="{85686813-50BB-49E5-A04E-0E8D5AA7449E}" type="presParOf" srcId="{05688143-AFAB-4EB5-A649-EE6E93AF7E93}" destId="{670CCEF8-E373-46BC-9AC9-01830617E9F4}" srcOrd="0" destOrd="0" presId="urn:microsoft.com/office/officeart/2005/8/layout/hList6"/>
    <dgm:cxn modelId="{E070FBD0-3F6F-45CB-B20C-A82617ED5F91}" type="presParOf" srcId="{05688143-AFAB-4EB5-A649-EE6E93AF7E93}" destId="{53F56937-0E7C-4E6F-991C-E09675EDC8D0}" srcOrd="1" destOrd="0" presId="urn:microsoft.com/office/officeart/2005/8/layout/hList6"/>
    <dgm:cxn modelId="{585E29CE-87C1-42D3-928C-30C51F419C29}" type="presParOf" srcId="{05688143-AFAB-4EB5-A649-EE6E93AF7E93}" destId="{DD4EAA22-27BE-4D6F-9D55-B70E6CB350A7}" srcOrd="2" destOrd="0" presId="urn:microsoft.com/office/officeart/2005/8/layout/hList6"/>
    <dgm:cxn modelId="{1BDD6E2C-878C-4242-9368-D481F6553E50}" type="presParOf" srcId="{05688143-AFAB-4EB5-A649-EE6E93AF7E93}" destId="{0B1612CA-493F-4F92-91CD-6C7E0DE4E55A}" srcOrd="3" destOrd="0" presId="urn:microsoft.com/office/officeart/2005/8/layout/hList6"/>
    <dgm:cxn modelId="{C5003D77-CACA-4351-8270-DED462C4A2DA}" type="presParOf" srcId="{05688143-AFAB-4EB5-A649-EE6E93AF7E93}" destId="{7E37BFD2-16BE-44E5-94C4-E4FC94DFB1D4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A4DE6C-FD16-4DF6-B479-B635C597920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6D25FA-CEE9-4999-A974-BEC7F1ED47FE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Проверка беспрепятственного</a:t>
          </a:r>
          <a:r>
            <a: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доступа на объект водопотребления, выявление объектов и нежилых помещений в жилых домах, не учтенных в ИС предприятия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1B5EB9-200A-462A-B386-95EF8FC93966}" type="parTrans" cxnId="{D0AD0A18-FD07-415F-8DB1-8C2432EE823D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8783D1-B5B7-4850-B337-23BA48F10DBC}" type="sibTrans" cxnId="{D0AD0A18-FD07-415F-8DB1-8C2432EE823D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11E9DE-2545-47E6-85B7-BB2FEAA6BAED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Инвентаризация водопроводных вводов, водомерных узлов, проверка соответствия данных о приборном учете в информационных системах предприятия.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A02199-DF4E-4C92-96A3-0F1A68CF3459}" type="parTrans" cxnId="{3F41E9E4-C69D-4F10-B624-BBF319A7FE79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53A902-16F8-4696-B3DB-EC2CA7B396BD}" type="sibTrans" cxnId="{3F41E9E4-C69D-4F10-B624-BBF319A7FE79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BC573D-98CC-4314-9504-B845CBD8184C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Проверка достоверности приборного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учета, исправности средств измерений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8C8F0B-8E74-4E3B-AC89-6A6CC88B9BF7}" type="parTrans" cxnId="{D3955C20-466B-435D-AF52-8B08A433AF8E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93D058-9179-43D5-8403-EB1CCF32DA9C}" type="sibTrans" cxnId="{D3955C20-466B-435D-AF52-8B08A433AF8E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C4F774-FC36-438E-B90C-F6A7868BB587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Выявление самовольных присоединений к системе коммунального водоснабжения и пользования ВС без договора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0611D4-5DCA-4CAB-929A-2820963EB016}" type="parTrans" cxnId="{8F032690-58D7-4D6E-81EC-C90E8321E1E0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910B7E-F8BA-4B62-9E1D-E14A63E0E1D8}" type="sibTrans" cxnId="{8F032690-58D7-4D6E-81EC-C90E8321E1E0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2DF88E-4F5E-412B-8DCC-6E3A0D9F1804}" type="pres">
      <dgm:prSet presAssocID="{D7A4DE6C-FD16-4DF6-B479-B635C597920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50E60F1-336F-4F36-837A-C964D6EF0106}" type="pres">
      <dgm:prSet presAssocID="{D7A4DE6C-FD16-4DF6-B479-B635C5979202}" presName="Name1" presStyleCnt="0"/>
      <dgm:spPr/>
    </dgm:pt>
    <dgm:pt modelId="{FA6D18CA-8C93-452C-A754-D2CA92A858A3}" type="pres">
      <dgm:prSet presAssocID="{D7A4DE6C-FD16-4DF6-B479-B635C5979202}" presName="cycle" presStyleCnt="0"/>
      <dgm:spPr/>
    </dgm:pt>
    <dgm:pt modelId="{F466F392-4936-4A9E-A2F1-D7A27F2AE48F}" type="pres">
      <dgm:prSet presAssocID="{D7A4DE6C-FD16-4DF6-B479-B635C5979202}" presName="srcNode" presStyleLbl="node1" presStyleIdx="0" presStyleCnt="4"/>
      <dgm:spPr/>
    </dgm:pt>
    <dgm:pt modelId="{D82397FE-4740-4A84-A769-68A600939DEB}" type="pres">
      <dgm:prSet presAssocID="{D7A4DE6C-FD16-4DF6-B479-B635C5979202}" presName="conn" presStyleLbl="parChTrans1D2" presStyleIdx="0" presStyleCnt="1" custScaleX="95369" custScaleY="62479"/>
      <dgm:spPr/>
      <dgm:t>
        <a:bodyPr/>
        <a:lstStyle/>
        <a:p>
          <a:endParaRPr lang="ru-RU"/>
        </a:p>
      </dgm:t>
    </dgm:pt>
    <dgm:pt modelId="{18CD80C1-D9A7-4F6C-91C4-7A039261D578}" type="pres">
      <dgm:prSet presAssocID="{D7A4DE6C-FD16-4DF6-B479-B635C5979202}" presName="extraNode" presStyleLbl="node1" presStyleIdx="0" presStyleCnt="4"/>
      <dgm:spPr/>
    </dgm:pt>
    <dgm:pt modelId="{CB041E3F-7338-436B-A489-9A8ABFCF8D30}" type="pres">
      <dgm:prSet presAssocID="{D7A4DE6C-FD16-4DF6-B479-B635C5979202}" presName="dstNode" presStyleLbl="node1" presStyleIdx="0" presStyleCnt="4"/>
      <dgm:spPr/>
    </dgm:pt>
    <dgm:pt modelId="{4396575B-836B-4768-A27C-8B9DE3C4079B}" type="pres">
      <dgm:prSet presAssocID="{906D25FA-CEE9-4999-A974-BEC7F1ED47FE}" presName="text_1" presStyleLbl="node1" presStyleIdx="0" presStyleCnt="4" custScaleY="157153" custLinFactNeighborX="1216" custLinFactNeighborY="-202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00D80B-9B19-417E-A0CB-A128D742CEBB}" type="pres">
      <dgm:prSet presAssocID="{906D25FA-CEE9-4999-A974-BEC7F1ED47FE}" presName="accent_1" presStyleCnt="0"/>
      <dgm:spPr/>
    </dgm:pt>
    <dgm:pt modelId="{6BD45FBA-C195-4E97-9391-FEE362289C8C}" type="pres">
      <dgm:prSet presAssocID="{906D25FA-CEE9-4999-A974-BEC7F1ED47FE}" presName="accentRepeatNode" presStyleLbl="solidFgAcc1" presStyleIdx="0" presStyleCnt="4" custLinFactX="-100000" custLinFactNeighborX="-100245" custLinFactNeighborY="-70498"/>
      <dgm:spPr/>
    </dgm:pt>
    <dgm:pt modelId="{D3408E68-A610-4DFE-98B6-1C593BFD23D1}" type="pres">
      <dgm:prSet presAssocID="{7C11E9DE-2545-47E6-85B7-BB2FEAA6BAED}" presName="text_2" presStyleLbl="node1" presStyleIdx="1" presStyleCnt="4" custScaleY="1582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C4A2D-D19C-43F4-B123-0EC36ED1EBA1}" type="pres">
      <dgm:prSet presAssocID="{7C11E9DE-2545-47E6-85B7-BB2FEAA6BAED}" presName="accent_2" presStyleCnt="0"/>
      <dgm:spPr/>
    </dgm:pt>
    <dgm:pt modelId="{3221CA44-AF5A-44B5-BC2D-9BF1C334B9EF}" type="pres">
      <dgm:prSet presAssocID="{7C11E9DE-2545-47E6-85B7-BB2FEAA6BAED}" presName="accentRepeatNode" presStyleLbl="solidFgAcc1" presStyleIdx="1" presStyleCnt="4"/>
      <dgm:spPr/>
    </dgm:pt>
    <dgm:pt modelId="{0304BE76-69F8-4F12-9B6A-253567DD2F27}" type="pres">
      <dgm:prSet presAssocID="{3BBC573D-98CC-4314-9504-B845CBD8184C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6E5031-74F7-4E1D-9652-0519C59A73A6}" type="pres">
      <dgm:prSet presAssocID="{3BBC573D-98CC-4314-9504-B845CBD8184C}" presName="accent_3" presStyleCnt="0"/>
      <dgm:spPr/>
    </dgm:pt>
    <dgm:pt modelId="{583E363E-A707-45E1-BED5-6C8ED9E5B397}" type="pres">
      <dgm:prSet presAssocID="{3BBC573D-98CC-4314-9504-B845CBD8184C}" presName="accentRepeatNode" presStyleLbl="solidFgAcc1" presStyleIdx="2" presStyleCnt="4"/>
      <dgm:spPr/>
    </dgm:pt>
    <dgm:pt modelId="{1AFB66EA-25A1-4BED-AE49-CB3198FDC54E}" type="pres">
      <dgm:prSet presAssocID="{41C4F774-FC36-438E-B90C-F6A7868BB587}" presName="text_4" presStyleLbl="node1" presStyleIdx="3" presStyleCnt="4" custScaleY="138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71AB2A-9C26-4214-880C-98F8FE262246}" type="pres">
      <dgm:prSet presAssocID="{41C4F774-FC36-438E-B90C-F6A7868BB587}" presName="accent_4" presStyleCnt="0"/>
      <dgm:spPr/>
    </dgm:pt>
    <dgm:pt modelId="{A13FA8DC-BF9D-40A8-AC83-67FCB1C0067C}" type="pres">
      <dgm:prSet presAssocID="{41C4F774-FC36-438E-B90C-F6A7868BB587}" presName="accentRepeatNode" presStyleLbl="solidFgAcc1" presStyleIdx="3" presStyleCnt="4" custLinFactNeighborX="-1186" custLinFactNeighborY="252"/>
      <dgm:spPr/>
    </dgm:pt>
  </dgm:ptLst>
  <dgm:cxnLst>
    <dgm:cxn modelId="{C660FD1F-48A0-4B5F-A0BF-5858EC03929E}" type="presOf" srcId="{41C4F774-FC36-438E-B90C-F6A7868BB587}" destId="{1AFB66EA-25A1-4BED-AE49-CB3198FDC54E}" srcOrd="0" destOrd="0" presId="urn:microsoft.com/office/officeart/2008/layout/VerticalCurvedList"/>
    <dgm:cxn modelId="{D3955C20-466B-435D-AF52-8B08A433AF8E}" srcId="{D7A4DE6C-FD16-4DF6-B479-B635C5979202}" destId="{3BBC573D-98CC-4314-9504-B845CBD8184C}" srcOrd="2" destOrd="0" parTransId="{AB8C8F0B-8E74-4E3B-AC89-6A6CC88B9BF7}" sibTransId="{2793D058-9179-43D5-8403-EB1CCF32DA9C}"/>
    <dgm:cxn modelId="{D0F5EF06-F5FA-490C-B754-4A6D58A9FDFD}" type="presOf" srcId="{906D25FA-CEE9-4999-A974-BEC7F1ED47FE}" destId="{4396575B-836B-4768-A27C-8B9DE3C4079B}" srcOrd="0" destOrd="0" presId="urn:microsoft.com/office/officeart/2008/layout/VerticalCurvedList"/>
    <dgm:cxn modelId="{8F032690-58D7-4D6E-81EC-C90E8321E1E0}" srcId="{D7A4DE6C-FD16-4DF6-B479-B635C5979202}" destId="{41C4F774-FC36-438E-B90C-F6A7868BB587}" srcOrd="3" destOrd="0" parTransId="{040611D4-5DCA-4CAB-929A-2820963EB016}" sibTransId="{48910B7E-F8BA-4B62-9E1D-E14A63E0E1D8}"/>
    <dgm:cxn modelId="{D0AD0A18-FD07-415F-8DB1-8C2432EE823D}" srcId="{D7A4DE6C-FD16-4DF6-B479-B635C5979202}" destId="{906D25FA-CEE9-4999-A974-BEC7F1ED47FE}" srcOrd="0" destOrd="0" parTransId="{CD1B5EB9-200A-462A-B386-95EF8FC93966}" sibTransId="{308783D1-B5B7-4850-B337-23BA48F10DBC}"/>
    <dgm:cxn modelId="{92DE5076-34E2-4025-9C35-3F19A1B65A34}" type="presOf" srcId="{308783D1-B5B7-4850-B337-23BA48F10DBC}" destId="{D82397FE-4740-4A84-A769-68A600939DEB}" srcOrd="0" destOrd="0" presId="urn:microsoft.com/office/officeart/2008/layout/VerticalCurvedList"/>
    <dgm:cxn modelId="{50053775-7AEE-4764-BCEF-F2EEDE7DAF52}" type="presOf" srcId="{7C11E9DE-2545-47E6-85B7-BB2FEAA6BAED}" destId="{D3408E68-A610-4DFE-98B6-1C593BFD23D1}" srcOrd="0" destOrd="0" presId="urn:microsoft.com/office/officeart/2008/layout/VerticalCurvedList"/>
    <dgm:cxn modelId="{3F41E9E4-C69D-4F10-B624-BBF319A7FE79}" srcId="{D7A4DE6C-FD16-4DF6-B479-B635C5979202}" destId="{7C11E9DE-2545-47E6-85B7-BB2FEAA6BAED}" srcOrd="1" destOrd="0" parTransId="{48A02199-DF4E-4C92-96A3-0F1A68CF3459}" sibTransId="{9D53A902-16F8-4696-B3DB-EC2CA7B396BD}"/>
    <dgm:cxn modelId="{95909E95-8F7C-4158-9CAC-D0A4E5505616}" type="presOf" srcId="{3BBC573D-98CC-4314-9504-B845CBD8184C}" destId="{0304BE76-69F8-4F12-9B6A-253567DD2F27}" srcOrd="0" destOrd="0" presId="urn:microsoft.com/office/officeart/2008/layout/VerticalCurvedList"/>
    <dgm:cxn modelId="{27901B7D-E92D-4A4A-B026-3BBC3ECF851D}" type="presOf" srcId="{D7A4DE6C-FD16-4DF6-B479-B635C5979202}" destId="{342DF88E-4F5E-412B-8DCC-6E3A0D9F1804}" srcOrd="0" destOrd="0" presId="urn:microsoft.com/office/officeart/2008/layout/VerticalCurvedList"/>
    <dgm:cxn modelId="{23139C81-9C75-4291-95E2-C5D521A9151E}" type="presParOf" srcId="{342DF88E-4F5E-412B-8DCC-6E3A0D9F1804}" destId="{A50E60F1-336F-4F36-837A-C964D6EF0106}" srcOrd="0" destOrd="0" presId="urn:microsoft.com/office/officeart/2008/layout/VerticalCurvedList"/>
    <dgm:cxn modelId="{3145BDA5-8D30-441E-8BD2-90F75FE185DC}" type="presParOf" srcId="{A50E60F1-336F-4F36-837A-C964D6EF0106}" destId="{FA6D18CA-8C93-452C-A754-D2CA92A858A3}" srcOrd="0" destOrd="0" presId="urn:microsoft.com/office/officeart/2008/layout/VerticalCurvedList"/>
    <dgm:cxn modelId="{D5B3E2B3-F05B-4146-A359-D602155F2754}" type="presParOf" srcId="{FA6D18CA-8C93-452C-A754-D2CA92A858A3}" destId="{F466F392-4936-4A9E-A2F1-D7A27F2AE48F}" srcOrd="0" destOrd="0" presId="urn:microsoft.com/office/officeart/2008/layout/VerticalCurvedList"/>
    <dgm:cxn modelId="{7FBEFC4A-9DD0-47E7-A63E-65BBAF3F0446}" type="presParOf" srcId="{FA6D18CA-8C93-452C-A754-D2CA92A858A3}" destId="{D82397FE-4740-4A84-A769-68A600939DEB}" srcOrd="1" destOrd="0" presId="urn:microsoft.com/office/officeart/2008/layout/VerticalCurvedList"/>
    <dgm:cxn modelId="{15866477-F000-4EF9-892D-5819B5505106}" type="presParOf" srcId="{FA6D18CA-8C93-452C-A754-D2CA92A858A3}" destId="{18CD80C1-D9A7-4F6C-91C4-7A039261D578}" srcOrd="2" destOrd="0" presId="urn:microsoft.com/office/officeart/2008/layout/VerticalCurvedList"/>
    <dgm:cxn modelId="{C9F0F6FE-43B9-4D67-890C-539EB8EDE4EA}" type="presParOf" srcId="{FA6D18CA-8C93-452C-A754-D2CA92A858A3}" destId="{CB041E3F-7338-436B-A489-9A8ABFCF8D30}" srcOrd="3" destOrd="0" presId="urn:microsoft.com/office/officeart/2008/layout/VerticalCurvedList"/>
    <dgm:cxn modelId="{C54C3957-B4D8-4C8A-8394-78395CFBA15D}" type="presParOf" srcId="{A50E60F1-336F-4F36-837A-C964D6EF0106}" destId="{4396575B-836B-4768-A27C-8B9DE3C4079B}" srcOrd="1" destOrd="0" presId="urn:microsoft.com/office/officeart/2008/layout/VerticalCurvedList"/>
    <dgm:cxn modelId="{F9276CD9-8004-428B-8F5A-1B71951E1B04}" type="presParOf" srcId="{A50E60F1-336F-4F36-837A-C964D6EF0106}" destId="{BD00D80B-9B19-417E-A0CB-A128D742CEBB}" srcOrd="2" destOrd="0" presId="urn:microsoft.com/office/officeart/2008/layout/VerticalCurvedList"/>
    <dgm:cxn modelId="{BEBE5804-4653-4DC2-87EE-DEBE724F4E97}" type="presParOf" srcId="{BD00D80B-9B19-417E-A0CB-A128D742CEBB}" destId="{6BD45FBA-C195-4E97-9391-FEE362289C8C}" srcOrd="0" destOrd="0" presId="urn:microsoft.com/office/officeart/2008/layout/VerticalCurvedList"/>
    <dgm:cxn modelId="{1E28FB66-DD04-47E4-8555-B39E62F91FC2}" type="presParOf" srcId="{A50E60F1-336F-4F36-837A-C964D6EF0106}" destId="{D3408E68-A610-4DFE-98B6-1C593BFD23D1}" srcOrd="3" destOrd="0" presId="urn:microsoft.com/office/officeart/2008/layout/VerticalCurvedList"/>
    <dgm:cxn modelId="{0DEDF99D-A1C0-41DC-8CC4-661D25CBFAD2}" type="presParOf" srcId="{A50E60F1-336F-4F36-837A-C964D6EF0106}" destId="{2ABC4A2D-D19C-43F4-B123-0EC36ED1EBA1}" srcOrd="4" destOrd="0" presId="urn:microsoft.com/office/officeart/2008/layout/VerticalCurvedList"/>
    <dgm:cxn modelId="{E5396A9F-59FC-49EE-8875-337E69A9F00F}" type="presParOf" srcId="{2ABC4A2D-D19C-43F4-B123-0EC36ED1EBA1}" destId="{3221CA44-AF5A-44B5-BC2D-9BF1C334B9EF}" srcOrd="0" destOrd="0" presId="urn:microsoft.com/office/officeart/2008/layout/VerticalCurvedList"/>
    <dgm:cxn modelId="{8C286FED-1C26-4A49-AC41-88D45B40B626}" type="presParOf" srcId="{A50E60F1-336F-4F36-837A-C964D6EF0106}" destId="{0304BE76-69F8-4F12-9B6A-253567DD2F27}" srcOrd="5" destOrd="0" presId="urn:microsoft.com/office/officeart/2008/layout/VerticalCurvedList"/>
    <dgm:cxn modelId="{B69C0135-1256-4F95-A5C7-69D71DF5C90B}" type="presParOf" srcId="{A50E60F1-336F-4F36-837A-C964D6EF0106}" destId="{216E5031-74F7-4E1D-9652-0519C59A73A6}" srcOrd="6" destOrd="0" presId="urn:microsoft.com/office/officeart/2008/layout/VerticalCurvedList"/>
    <dgm:cxn modelId="{A2DDF7A3-E6EF-43F9-B8D0-FDE8B0B407CA}" type="presParOf" srcId="{216E5031-74F7-4E1D-9652-0519C59A73A6}" destId="{583E363E-A707-45E1-BED5-6C8ED9E5B397}" srcOrd="0" destOrd="0" presId="urn:microsoft.com/office/officeart/2008/layout/VerticalCurvedList"/>
    <dgm:cxn modelId="{44DBCE22-13CC-40CD-9929-F1C7CF312AA9}" type="presParOf" srcId="{A50E60F1-336F-4F36-837A-C964D6EF0106}" destId="{1AFB66EA-25A1-4BED-AE49-CB3198FDC54E}" srcOrd="7" destOrd="0" presId="urn:microsoft.com/office/officeart/2008/layout/VerticalCurvedList"/>
    <dgm:cxn modelId="{2AE3D012-6C2E-40E8-A26F-91FC0F819C9D}" type="presParOf" srcId="{A50E60F1-336F-4F36-837A-C964D6EF0106}" destId="{E271AB2A-9C26-4214-880C-98F8FE262246}" srcOrd="8" destOrd="0" presId="urn:microsoft.com/office/officeart/2008/layout/VerticalCurvedList"/>
    <dgm:cxn modelId="{D48E441B-5F18-4B57-95AF-859DDF04E508}" type="presParOf" srcId="{E271AB2A-9C26-4214-880C-98F8FE262246}" destId="{A13FA8DC-BF9D-40A8-AC83-67FCB1C0067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91BC96-9001-45D6-A593-7A1D40757528}">
      <dsp:nvSpPr>
        <dsp:cNvPr id="0" name=""/>
        <dsp:cNvSpPr/>
      </dsp:nvSpPr>
      <dsp:spPr>
        <a:xfrm>
          <a:off x="1101" y="0"/>
          <a:ext cx="2720687" cy="264208"/>
        </a:xfrm>
        <a:prstGeom prst="chevron">
          <a:avLst/>
        </a:prstGeom>
        <a:solidFill>
          <a:srgbClr val="FFB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Деньги</a:t>
          </a:r>
        </a:p>
      </dsp:txBody>
      <dsp:txXfrm>
        <a:off x="133205" y="0"/>
        <a:ext cx="2456479" cy="264208"/>
      </dsp:txXfrm>
    </dsp:sp>
    <dsp:sp modelId="{ECD9E62F-7485-477B-A86B-018CADD776C7}">
      <dsp:nvSpPr>
        <dsp:cNvPr id="0" name=""/>
        <dsp:cNvSpPr/>
      </dsp:nvSpPr>
      <dsp:spPr>
        <a:xfrm>
          <a:off x="2246971" y="0"/>
          <a:ext cx="1738627" cy="264208"/>
        </a:xfrm>
        <a:prstGeom prst="chevron">
          <a:avLst/>
        </a:prstGeom>
        <a:solidFill>
          <a:srgbClr val="EB780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Кубы</a:t>
          </a:r>
        </a:p>
      </dsp:txBody>
      <dsp:txXfrm>
        <a:off x="2379075" y="0"/>
        <a:ext cx="1474419" cy="2642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91BC96-9001-45D6-A593-7A1D40757528}">
      <dsp:nvSpPr>
        <dsp:cNvPr id="0" name=""/>
        <dsp:cNvSpPr/>
      </dsp:nvSpPr>
      <dsp:spPr>
        <a:xfrm>
          <a:off x="0" y="0"/>
          <a:ext cx="2726892" cy="263954"/>
        </a:xfrm>
        <a:prstGeom prst="chevron">
          <a:avLst/>
        </a:prstGeom>
        <a:solidFill>
          <a:srgbClr val="87962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Кубы</a:t>
          </a:r>
        </a:p>
      </dsp:txBody>
      <dsp:txXfrm>
        <a:off x="131977" y="0"/>
        <a:ext cx="2462938" cy="263954"/>
      </dsp:txXfrm>
    </dsp:sp>
    <dsp:sp modelId="{ECD9E62F-7485-477B-A86B-018CADD776C7}">
      <dsp:nvSpPr>
        <dsp:cNvPr id="0" name=""/>
        <dsp:cNvSpPr/>
      </dsp:nvSpPr>
      <dsp:spPr>
        <a:xfrm>
          <a:off x="2252096" y="0"/>
          <a:ext cx="1742593" cy="263954"/>
        </a:xfrm>
        <a:prstGeom prst="chevron">
          <a:avLst/>
        </a:prstGeom>
        <a:solidFill>
          <a:srgbClr val="AAB41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Деньги</a:t>
          </a:r>
        </a:p>
      </dsp:txBody>
      <dsp:txXfrm>
        <a:off x="2384073" y="0"/>
        <a:ext cx="1478639" cy="2639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0CCEF8-E373-46BC-9AC9-01830617E9F4}">
      <dsp:nvSpPr>
        <dsp:cNvPr id="0" name=""/>
        <dsp:cNvSpPr/>
      </dsp:nvSpPr>
      <dsp:spPr>
        <a:xfrm rot="16200000">
          <a:off x="-1080775" y="1081387"/>
          <a:ext cx="3754599" cy="159182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9421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Верхний уровень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/>
            <a:t>Прием, хранение и обработка данных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/>
            <a:t>Интеграция со смежными системами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/>
            <a:t>Взаимодействие с пользователем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/>
            <a:t>Отслеживание работы оборудования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/>
            <a:t>Отслеживание неучтенных расходов воды.</a:t>
          </a:r>
        </a:p>
      </dsp:txBody>
      <dsp:txXfrm rot="5400000">
        <a:off x="613" y="750919"/>
        <a:ext cx="1591823" cy="2252759"/>
      </dsp:txXfrm>
    </dsp:sp>
    <dsp:sp modelId="{DD4EAA22-27BE-4D6F-9D55-B70E6CB350A7}">
      <dsp:nvSpPr>
        <dsp:cNvPr id="0" name=""/>
        <dsp:cNvSpPr/>
      </dsp:nvSpPr>
      <dsp:spPr>
        <a:xfrm rot="16200000">
          <a:off x="630434" y="1081387"/>
          <a:ext cx="3754599" cy="159182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9421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Средний уровень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/>
            <a:t>Сбор и подготовка данных для  системы верхнего уровня из смежных систем(ЕХД, ИС ЦРА и т.д.)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/>
            <a:t>Передача  данных в систему верхнего уровня</a:t>
          </a:r>
        </a:p>
      </dsp:txBody>
      <dsp:txXfrm rot="5400000">
        <a:off x="1711822" y="750919"/>
        <a:ext cx="1591823" cy="2252759"/>
      </dsp:txXfrm>
    </dsp:sp>
    <dsp:sp modelId="{7E37BFD2-16BE-44E5-94C4-E4FC94DFB1D4}">
      <dsp:nvSpPr>
        <dsp:cNvPr id="0" name=""/>
        <dsp:cNvSpPr/>
      </dsp:nvSpPr>
      <dsp:spPr>
        <a:xfrm rot="16200000">
          <a:off x="2341645" y="1081387"/>
          <a:ext cx="3754599" cy="159182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9421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Нижний уровень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/>
            <a:t>объекты,  оборудованные системой передачи данных в систему среднего уровня (межсекторные расходомеры, абонентские прибору учета, датчики давления и др.)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/>
        </a:p>
      </dsp:txBody>
      <dsp:txXfrm rot="5400000">
        <a:off x="3423033" y="750919"/>
        <a:ext cx="1591823" cy="22527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397FE-4740-4A84-A769-68A600939DEB}">
      <dsp:nvSpPr>
        <dsp:cNvPr id="0" name=""/>
        <dsp:cNvSpPr/>
      </dsp:nvSpPr>
      <dsp:spPr>
        <a:xfrm>
          <a:off x="-4687937" y="338367"/>
          <a:ext cx="5476039" cy="3587512"/>
        </a:xfrm>
        <a:prstGeom prst="blockArc">
          <a:avLst>
            <a:gd name="adj1" fmla="val 18900000"/>
            <a:gd name="adj2" fmla="val 2700000"/>
            <a:gd name="adj3" fmla="val 37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96575B-836B-4768-A27C-8B9DE3C4079B}">
      <dsp:nvSpPr>
        <dsp:cNvPr id="0" name=""/>
        <dsp:cNvSpPr/>
      </dsp:nvSpPr>
      <dsp:spPr>
        <a:xfrm>
          <a:off x="540706" y="7252"/>
          <a:ext cx="6063293" cy="1030942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40640" rIns="40640" bIns="406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Проверка беспрепятственного</a:t>
          </a:r>
          <a:r>
            <a:rPr lang="en-US" sz="160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доступа на объект водопотребления, выявление объектов и нежилых помещений в жилых домах, не учтенных в ИС предприятия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0706" y="7252"/>
        <a:ext cx="6063293" cy="1030942"/>
      </dsp:txXfrm>
    </dsp:sp>
    <dsp:sp modelId="{6BD45FBA-C195-4E97-9391-FEE362289C8C}">
      <dsp:nvSpPr>
        <dsp:cNvPr id="0" name=""/>
        <dsp:cNvSpPr/>
      </dsp:nvSpPr>
      <dsp:spPr>
        <a:xfrm>
          <a:off x="0" y="0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408E68-A610-4DFE-98B6-1C593BFD23D1}">
      <dsp:nvSpPr>
        <dsp:cNvPr id="0" name=""/>
        <dsp:cNvSpPr/>
      </dsp:nvSpPr>
      <dsp:spPr>
        <a:xfrm>
          <a:off x="858464" y="1121117"/>
          <a:ext cx="5687186" cy="1037823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Инвентаризация водопроводных вводов, водомерных узлов, проверка соответствия данных о приборном учете в информационных системах предприятия.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8464" y="1121117"/>
        <a:ext cx="5687186" cy="1037823"/>
      </dsp:txXfrm>
    </dsp:sp>
    <dsp:sp modelId="{3221CA44-AF5A-44B5-BC2D-9BF1C334B9EF}">
      <dsp:nvSpPr>
        <dsp:cNvPr id="0" name=""/>
        <dsp:cNvSpPr/>
      </dsp:nvSpPr>
      <dsp:spPr>
        <a:xfrm>
          <a:off x="448456" y="1230022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04BE76-69F8-4F12-9B6A-253567DD2F27}">
      <dsp:nvSpPr>
        <dsp:cNvPr id="0" name=""/>
        <dsp:cNvSpPr/>
      </dsp:nvSpPr>
      <dsp:spPr>
        <a:xfrm>
          <a:off x="858464" y="2296212"/>
          <a:ext cx="5687186" cy="656011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Проверка достоверности приборного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учета, исправности средств измерений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8464" y="2296212"/>
        <a:ext cx="5687186" cy="656011"/>
      </dsp:txXfrm>
    </dsp:sp>
    <dsp:sp modelId="{583E363E-A707-45E1-BED5-6C8ED9E5B397}">
      <dsp:nvSpPr>
        <dsp:cNvPr id="0" name=""/>
        <dsp:cNvSpPr/>
      </dsp:nvSpPr>
      <dsp:spPr>
        <a:xfrm>
          <a:off x="448456" y="2214210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FB66EA-25A1-4BED-AE49-CB3198FDC54E}">
      <dsp:nvSpPr>
        <dsp:cNvPr id="0" name=""/>
        <dsp:cNvSpPr/>
      </dsp:nvSpPr>
      <dsp:spPr>
        <a:xfrm>
          <a:off x="482357" y="3154282"/>
          <a:ext cx="6063293" cy="908248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Выявление самовольных присоединений к системе коммунального водоснабжения и пользования ВС без договора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2357" y="3154282"/>
        <a:ext cx="6063293" cy="908248"/>
      </dsp:txXfrm>
    </dsp:sp>
    <dsp:sp modelId="{A13FA8DC-BF9D-40A8-AC83-67FCB1C0067C}">
      <dsp:nvSpPr>
        <dsp:cNvPr id="0" name=""/>
        <dsp:cNvSpPr/>
      </dsp:nvSpPr>
      <dsp:spPr>
        <a:xfrm>
          <a:off x="62624" y="3200465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image" Target="../media/image149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650" cy="493713"/>
          </a:xfrm>
          <a:prstGeom prst="rect">
            <a:avLst/>
          </a:prstGeom>
        </p:spPr>
        <p:txBody>
          <a:bodyPr vert="horz" lIns="92272" tIns="46136" rIns="92272" bIns="46136" rtlCol="0"/>
          <a:lstStyle>
            <a:lvl1pPr algn="l" defTabSz="957759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08413" y="0"/>
            <a:ext cx="2914650" cy="493713"/>
          </a:xfrm>
          <a:prstGeom prst="rect">
            <a:avLst/>
          </a:prstGeom>
        </p:spPr>
        <p:txBody>
          <a:bodyPr vert="horz" lIns="92272" tIns="46136" rIns="92272" bIns="46136" rtlCol="0"/>
          <a:lstStyle>
            <a:lvl1pPr algn="r" defTabSz="957759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E338D12-6F49-40B7-880B-A95000276C89}" type="datetimeFigureOut">
              <a:rPr lang="ru-RU"/>
              <a:pPr>
                <a:defRPr/>
              </a:pPr>
              <a:t>17.06.2021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741363"/>
            <a:ext cx="53467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72" tIns="46136" rIns="92272" bIns="46136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91063"/>
            <a:ext cx="5378450" cy="4443412"/>
          </a:xfrm>
          <a:prstGeom prst="rect">
            <a:avLst/>
          </a:prstGeom>
        </p:spPr>
        <p:txBody>
          <a:bodyPr vert="horz" lIns="92272" tIns="46136" rIns="92272" bIns="46136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14650" cy="493713"/>
          </a:xfrm>
          <a:prstGeom prst="rect">
            <a:avLst/>
          </a:prstGeom>
        </p:spPr>
        <p:txBody>
          <a:bodyPr vert="horz" lIns="92272" tIns="46136" rIns="92272" bIns="46136" rtlCol="0" anchor="b"/>
          <a:lstStyle>
            <a:lvl1pPr algn="l" defTabSz="957759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08413" y="9378950"/>
            <a:ext cx="2914650" cy="493713"/>
          </a:xfrm>
          <a:prstGeom prst="rect">
            <a:avLst/>
          </a:prstGeom>
        </p:spPr>
        <p:txBody>
          <a:bodyPr vert="horz" lIns="92272" tIns="46136" rIns="92272" bIns="46136" rtlCol="0" anchor="b"/>
          <a:lstStyle>
            <a:lvl1pPr algn="r" defTabSz="957759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9E89B20-298F-4808-BB1A-9B5D1F7072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682625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1313" algn="l" defTabSz="682625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2625" algn="l" defTabSz="682625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5525" algn="l" defTabSz="682625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66838" algn="l" defTabSz="682625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0281" algn="l" defTabSz="68411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2338" algn="l" defTabSz="68411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4394" algn="l" defTabSz="68411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36451" algn="l" defTabSz="68411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smtClean="0">
                <a:solidFill>
                  <a:srgbClr val="000000"/>
                </a:solidFill>
              </a:rPr>
              <a:t>Notice </a:t>
            </a:r>
            <a:fld id="{B0E18888-B57D-485A-BA71-82053FB57439}" type="slidenum">
              <a:rPr lang="en-US" altLang="ru-RU" sz="1200" smtClean="0">
                <a:solidFill>
                  <a:srgbClr val="000000"/>
                </a:solidFill>
              </a:rPr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ru-RU" sz="1200" smtClean="0">
              <a:solidFill>
                <a:srgbClr val="000000"/>
              </a:solidFill>
            </a:endParaRPr>
          </a:p>
        </p:txBody>
      </p:sp>
      <p:sp>
        <p:nvSpPr>
          <p:cNvPr id="2048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smtClean="0">
                <a:solidFill>
                  <a:srgbClr val="000000"/>
                </a:solidFill>
              </a:rPr>
              <a:t>Июнь 2014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76A96345-6BA4-472A-86D2-5E24AE7635D0}" type="slidenum">
              <a:rPr lang="ru-RU" altLang="ru-RU" sz="1200" smtClean="0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7E5A004B-2791-4712-BD8D-D7C807490B08}" type="slidenum">
              <a:rPr lang="ru-RU" altLang="ru-RU" sz="1200" smtClean="0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808413" y="9378950"/>
            <a:ext cx="291465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39" tIns="47019" rIns="94039" bIns="47019" anchor="b"/>
          <a:lstStyle>
            <a:lvl1pPr defTabSz="9398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98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98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98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98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912F0BF9-FD9C-4DD8-BB4D-0701A7C26A5E}" type="slidenum">
              <a:rPr lang="en-US" altLang="ru-RU">
                <a:solidFill>
                  <a:srgbClr val="0000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pPr algn="r" eaLnBrk="1" hangingPunct="1"/>
              <a:t>34</a:t>
            </a:fld>
            <a:endParaRPr lang="en-US" altLang="ru-RU">
              <a:solidFill>
                <a:srgbClr val="000000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66775" y="889000"/>
            <a:ext cx="5002213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4716463"/>
            <a:ext cx="4924425" cy="4391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039" tIns="47019" rIns="94039" bIns="47019" numCol="1" anchor="t" anchorCtr="0" compatLnSpc="1">
            <a:prstTxWarp prst="textNoShape">
              <a:avLst/>
            </a:prstTxWarp>
          </a:bodyPr>
          <a:lstStyle/>
          <a:p>
            <a:pPr defTabSz="788988"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3808413" y="9378950"/>
            <a:ext cx="291465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39" tIns="47019" rIns="94039" bIns="47019" anchor="b"/>
          <a:lstStyle>
            <a:lvl1pPr defTabSz="9398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98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98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98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98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8647180D-331D-41A6-AD37-BB68F683D941}" type="slidenum">
              <a:rPr lang="en-US" altLang="ru-RU">
                <a:solidFill>
                  <a:srgbClr val="0000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pPr algn="r" eaLnBrk="1" hangingPunct="1"/>
              <a:t>35</a:t>
            </a:fld>
            <a:endParaRPr lang="en-US" altLang="ru-RU">
              <a:solidFill>
                <a:srgbClr val="000000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66775" y="889000"/>
            <a:ext cx="5002213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4716463"/>
            <a:ext cx="4924425" cy="4391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039" tIns="47019" rIns="94039" bIns="47019" numCol="1" anchor="t" anchorCtr="0" compatLnSpc="1">
            <a:prstTxWarp prst="textNoShape">
              <a:avLst/>
            </a:prstTxWarp>
          </a:bodyPr>
          <a:lstStyle/>
          <a:p>
            <a:pPr defTabSz="788988"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5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2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1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AFA8D-6BBE-4FA3-A538-178898FE4CA9}" type="datetimeFigureOut">
              <a:rPr lang="ru-RU"/>
              <a:pPr>
                <a:defRPr/>
              </a:pPr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F3996-537B-4352-A0B2-E4C029EFB8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529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F97A8-5C96-4098-A11D-D16504F69375}" type="datetimeFigureOut">
              <a:rPr lang="ru-RU"/>
              <a:pPr>
                <a:defRPr/>
              </a:pPr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898A8-8000-496A-86D9-2A6999BD36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930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4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4"/>
            <a:ext cx="6521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159AD-18CE-4188-9A65-55B1BA56909F}" type="datetimeFigureOut">
              <a:rPr lang="ru-RU"/>
              <a:pPr>
                <a:defRPr/>
              </a:pPr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1B7CE-4FC7-44E4-8C9D-F80F8EFB8B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54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4799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08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606" y="1065218"/>
            <a:ext cx="3157538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1943100"/>
            <a:ext cx="2600325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1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02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03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04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05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06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08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09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41687-C087-4C3D-A5BB-716F3D41E9D4}" type="datetimeFigureOut">
              <a:rPr lang="en-US"/>
              <a:pPr>
                <a:defRPr/>
              </a:pPr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2CCF2-5D02-44DE-AE8A-8919C8FD8A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20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83A03-931A-44A5-9721-8F89139B3562}" type="datetimeFigureOut">
              <a:rPr lang="en-US"/>
              <a:pPr>
                <a:defRPr/>
              </a:pPr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1A584-C778-4C79-93DF-5E5C2FB99C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681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439" y="2203450"/>
            <a:ext cx="3157538" cy="681038"/>
          </a:xfrm>
        </p:spPr>
        <p:txBody>
          <a:bodyPr anchor="t"/>
          <a:lstStyle>
            <a:lvl1pPr algn="l">
              <a:defRPr sz="1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439" y="1453356"/>
            <a:ext cx="3157538" cy="750094"/>
          </a:xfrm>
        </p:spPr>
        <p:txBody>
          <a:bodyPr anchor="b"/>
          <a:lstStyle>
            <a:lvl1pPr marL="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1pPr>
            <a:lvl2pPr marL="20115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2pPr>
            <a:lvl3pPr marL="40231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3pPr>
            <a:lvl4pPr marL="603469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4pPr>
            <a:lvl5pPr marL="804623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5pPr>
            <a:lvl6pPr marL="1005780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6pPr>
            <a:lvl7pPr marL="1206935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7pPr>
            <a:lvl8pPr marL="1408091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8pPr>
            <a:lvl9pPr marL="1609249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C8434-AFC4-4860-B982-48FC8D244380}" type="datetimeFigureOut">
              <a:rPr lang="en-US"/>
              <a:pPr>
                <a:defRPr/>
              </a:pPr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0EE05-2BDB-4F3F-BCB8-AEAF671D29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22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5743" y="800100"/>
            <a:ext cx="1640681" cy="226298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8336" y="800100"/>
            <a:ext cx="1640681" cy="226298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C6C2C-DF86-430C-A4C3-B9573AE0E070}" type="datetimeFigureOut">
              <a:rPr lang="en-US"/>
              <a:pPr>
                <a:defRPr/>
              </a:pPr>
              <a:t>6/17/2021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5025E-29A5-4440-AE22-0D685E9384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905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738" y="767556"/>
            <a:ext cx="1641326" cy="319881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01157" indent="0">
              <a:buNone/>
              <a:defRPr sz="900" b="1"/>
            </a:lvl2pPr>
            <a:lvl3pPr marL="402311" indent="0">
              <a:buNone/>
              <a:defRPr sz="800" b="1"/>
            </a:lvl3pPr>
            <a:lvl4pPr marL="603469" indent="0">
              <a:buNone/>
              <a:defRPr sz="700" b="1"/>
            </a:lvl4pPr>
            <a:lvl5pPr marL="804623" indent="0">
              <a:buNone/>
              <a:defRPr sz="700" b="1"/>
            </a:lvl5pPr>
            <a:lvl6pPr marL="1005780" indent="0">
              <a:buNone/>
              <a:defRPr sz="700" b="1"/>
            </a:lvl6pPr>
            <a:lvl7pPr marL="1206935" indent="0">
              <a:buNone/>
              <a:defRPr sz="700" b="1"/>
            </a:lvl7pPr>
            <a:lvl8pPr marL="1408091" indent="0">
              <a:buNone/>
              <a:defRPr sz="700" b="1"/>
            </a:lvl8pPr>
            <a:lvl9pPr marL="1609249" indent="0">
              <a:buNone/>
              <a:defRPr sz="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738" y="1087437"/>
            <a:ext cx="1641326" cy="1975644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87047" y="767556"/>
            <a:ext cx="1641971" cy="319881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01157" indent="0">
              <a:buNone/>
              <a:defRPr sz="900" b="1"/>
            </a:lvl2pPr>
            <a:lvl3pPr marL="402311" indent="0">
              <a:buNone/>
              <a:defRPr sz="800" b="1"/>
            </a:lvl3pPr>
            <a:lvl4pPr marL="603469" indent="0">
              <a:buNone/>
              <a:defRPr sz="700" b="1"/>
            </a:lvl4pPr>
            <a:lvl5pPr marL="804623" indent="0">
              <a:buNone/>
              <a:defRPr sz="700" b="1"/>
            </a:lvl5pPr>
            <a:lvl6pPr marL="1005780" indent="0">
              <a:buNone/>
              <a:defRPr sz="700" b="1"/>
            </a:lvl6pPr>
            <a:lvl7pPr marL="1206935" indent="0">
              <a:buNone/>
              <a:defRPr sz="700" b="1"/>
            </a:lvl7pPr>
            <a:lvl8pPr marL="1408091" indent="0">
              <a:buNone/>
              <a:defRPr sz="700" b="1"/>
            </a:lvl8pPr>
            <a:lvl9pPr marL="1609249" indent="0">
              <a:buNone/>
              <a:defRPr sz="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87047" y="1087437"/>
            <a:ext cx="1641971" cy="1975644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7B3D5-CB38-4D9F-B35F-267D219C5C09}" type="datetimeFigureOut">
              <a:rPr lang="en-US"/>
              <a:pPr>
                <a:defRPr/>
              </a:pPr>
              <a:t>6/17/2021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48047-63F7-4595-95C0-225861A30C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425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86BD5-5329-49CA-B410-EAA5B4656170}" type="datetimeFigureOut">
              <a:rPr lang="en-US"/>
              <a:pPr>
                <a:defRPr/>
              </a:pPr>
              <a:t>6/17/2021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920C1-8923-4F0B-8D22-0A451712EC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182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CFFD8-EFF9-4205-BCA4-254EAF9E6E82}" type="datetimeFigureOut">
              <a:rPr lang="ru-RU"/>
              <a:pPr>
                <a:defRPr/>
              </a:pPr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218C7-ADE4-4E45-A806-3EBDC61B62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426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65912-8D05-4C63-AA7C-B0C568324CE1}" type="datetimeFigureOut">
              <a:rPr lang="en-US"/>
              <a:pPr>
                <a:defRPr/>
              </a:pPr>
              <a:t>6/17/2021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31631-1D6E-4AA4-AB47-2FD98DEC8D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480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43" y="136530"/>
            <a:ext cx="1222127" cy="581025"/>
          </a:xfrm>
        </p:spPr>
        <p:txBody>
          <a:bodyPr anchor="b"/>
          <a:lstStyle>
            <a:lvl1pPr algn="l">
              <a:defRPr sz="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2364" y="136530"/>
            <a:ext cx="2076648" cy="2926557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5743" y="717550"/>
            <a:ext cx="1222127" cy="2345532"/>
          </a:xfrm>
        </p:spPr>
        <p:txBody>
          <a:bodyPr/>
          <a:lstStyle>
            <a:lvl1pPr marL="0" indent="0">
              <a:buNone/>
              <a:defRPr sz="600"/>
            </a:lvl1pPr>
            <a:lvl2pPr marL="201157" indent="0">
              <a:buNone/>
              <a:defRPr sz="500"/>
            </a:lvl2pPr>
            <a:lvl3pPr marL="402311" indent="0">
              <a:buNone/>
              <a:defRPr sz="400"/>
            </a:lvl3pPr>
            <a:lvl4pPr marL="603469" indent="0">
              <a:buNone/>
              <a:defRPr sz="400"/>
            </a:lvl4pPr>
            <a:lvl5pPr marL="804623" indent="0">
              <a:buNone/>
              <a:defRPr sz="400"/>
            </a:lvl5pPr>
            <a:lvl6pPr marL="1005780" indent="0">
              <a:buNone/>
              <a:defRPr sz="400"/>
            </a:lvl6pPr>
            <a:lvl7pPr marL="1206935" indent="0">
              <a:buNone/>
              <a:defRPr sz="400"/>
            </a:lvl7pPr>
            <a:lvl8pPr marL="1408091" indent="0">
              <a:buNone/>
              <a:defRPr sz="400"/>
            </a:lvl8pPr>
            <a:lvl9pPr marL="1609249" indent="0">
              <a:buNone/>
              <a:defRPr sz="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AB2CB-15C2-4803-B95E-8E940DEB2F81}" type="datetimeFigureOut">
              <a:rPr lang="en-US"/>
              <a:pPr>
                <a:defRPr/>
              </a:pPr>
              <a:t>6/17/2021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D7764-F4BC-4C67-B5FD-3EE5D6BA98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902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117" y="2400305"/>
            <a:ext cx="2228850" cy="283369"/>
          </a:xfrm>
        </p:spPr>
        <p:txBody>
          <a:bodyPr anchor="b"/>
          <a:lstStyle>
            <a:lvl1pPr algn="l">
              <a:defRPr sz="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28117" y="306388"/>
            <a:ext cx="2228850" cy="205740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201157" indent="0">
              <a:buNone/>
              <a:defRPr sz="1200"/>
            </a:lvl2pPr>
            <a:lvl3pPr marL="402311" indent="0">
              <a:buNone/>
              <a:defRPr sz="1100"/>
            </a:lvl3pPr>
            <a:lvl4pPr marL="603469" indent="0">
              <a:buNone/>
              <a:defRPr sz="900"/>
            </a:lvl4pPr>
            <a:lvl5pPr marL="804623" indent="0">
              <a:buNone/>
              <a:defRPr sz="900"/>
            </a:lvl5pPr>
            <a:lvl6pPr marL="1005780" indent="0">
              <a:buNone/>
              <a:defRPr sz="900"/>
            </a:lvl6pPr>
            <a:lvl7pPr marL="1206935" indent="0">
              <a:buNone/>
              <a:defRPr sz="900"/>
            </a:lvl7pPr>
            <a:lvl8pPr marL="1408091" indent="0">
              <a:buNone/>
              <a:defRPr sz="900"/>
            </a:lvl8pPr>
            <a:lvl9pPr marL="1609249" indent="0">
              <a:buNone/>
              <a:defRPr sz="9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8117" y="2683674"/>
            <a:ext cx="2228850" cy="402431"/>
          </a:xfrm>
        </p:spPr>
        <p:txBody>
          <a:bodyPr/>
          <a:lstStyle>
            <a:lvl1pPr marL="0" indent="0">
              <a:buNone/>
              <a:defRPr sz="600"/>
            </a:lvl1pPr>
            <a:lvl2pPr marL="201157" indent="0">
              <a:buNone/>
              <a:defRPr sz="500"/>
            </a:lvl2pPr>
            <a:lvl3pPr marL="402311" indent="0">
              <a:buNone/>
              <a:defRPr sz="400"/>
            </a:lvl3pPr>
            <a:lvl4pPr marL="603469" indent="0">
              <a:buNone/>
              <a:defRPr sz="400"/>
            </a:lvl4pPr>
            <a:lvl5pPr marL="804623" indent="0">
              <a:buNone/>
              <a:defRPr sz="400"/>
            </a:lvl5pPr>
            <a:lvl6pPr marL="1005780" indent="0">
              <a:buNone/>
              <a:defRPr sz="400"/>
            </a:lvl6pPr>
            <a:lvl7pPr marL="1206935" indent="0">
              <a:buNone/>
              <a:defRPr sz="400"/>
            </a:lvl7pPr>
            <a:lvl8pPr marL="1408091" indent="0">
              <a:buNone/>
              <a:defRPr sz="400"/>
            </a:lvl8pPr>
            <a:lvl9pPr marL="1609249" indent="0">
              <a:buNone/>
              <a:defRPr sz="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FE31B-30C0-43CC-ADF1-E604FFF8F925}" type="datetimeFigureOut">
              <a:rPr lang="en-US"/>
              <a:pPr>
                <a:defRPr/>
              </a:pPr>
              <a:t>6/17/2021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F10EF-006E-4E97-9D05-2EC36BA4C7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716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7CCA4-60C0-4434-A9AF-DC608E5BCFD0}" type="datetimeFigureOut">
              <a:rPr lang="en-US"/>
              <a:pPr>
                <a:defRPr/>
              </a:pPr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F272B-C138-4E35-8D1B-5E4849D34C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048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93199" y="137324"/>
            <a:ext cx="835819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5737" y="137324"/>
            <a:ext cx="2445544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15FA0-423B-4879-BA03-27BECEBF027A}" type="datetimeFigureOut">
              <a:rPr lang="en-US"/>
              <a:pPr>
                <a:defRPr/>
              </a:pPr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4ADD2-48DC-40D4-83C2-AE4F8ABE1A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982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606" y="1065218"/>
            <a:ext cx="3157538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1943100"/>
            <a:ext cx="2600325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1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02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03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04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05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06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08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09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Июнь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89B05-5888-4B4A-86D8-0986610A97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986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Июнь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C83E7-34DC-456F-943E-D6E5E4F977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862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439" y="2203450"/>
            <a:ext cx="3157538" cy="681038"/>
          </a:xfrm>
        </p:spPr>
        <p:txBody>
          <a:bodyPr anchor="t"/>
          <a:lstStyle>
            <a:lvl1pPr algn="l">
              <a:defRPr sz="1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439" y="1453356"/>
            <a:ext cx="3157538" cy="750094"/>
          </a:xfrm>
        </p:spPr>
        <p:txBody>
          <a:bodyPr anchor="b"/>
          <a:lstStyle>
            <a:lvl1pPr marL="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1pPr>
            <a:lvl2pPr marL="20115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2pPr>
            <a:lvl3pPr marL="40231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3pPr>
            <a:lvl4pPr marL="603469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4pPr>
            <a:lvl5pPr marL="804623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5pPr>
            <a:lvl6pPr marL="1005780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6pPr>
            <a:lvl7pPr marL="1206935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7pPr>
            <a:lvl8pPr marL="1408091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8pPr>
            <a:lvl9pPr marL="1609249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Июнь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7B9BB-FA7D-427B-B6F2-F34E80CF8E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296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5743" y="800100"/>
            <a:ext cx="1640681" cy="226298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8336" y="800100"/>
            <a:ext cx="1640681" cy="226298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Июнь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0F7F6-DECC-4A53-AB89-9A78F84E79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178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738" y="767556"/>
            <a:ext cx="1641326" cy="319881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01157" indent="0">
              <a:buNone/>
              <a:defRPr sz="900" b="1"/>
            </a:lvl2pPr>
            <a:lvl3pPr marL="402311" indent="0">
              <a:buNone/>
              <a:defRPr sz="800" b="1"/>
            </a:lvl3pPr>
            <a:lvl4pPr marL="603469" indent="0">
              <a:buNone/>
              <a:defRPr sz="700" b="1"/>
            </a:lvl4pPr>
            <a:lvl5pPr marL="804623" indent="0">
              <a:buNone/>
              <a:defRPr sz="700" b="1"/>
            </a:lvl5pPr>
            <a:lvl6pPr marL="1005780" indent="0">
              <a:buNone/>
              <a:defRPr sz="700" b="1"/>
            </a:lvl6pPr>
            <a:lvl7pPr marL="1206935" indent="0">
              <a:buNone/>
              <a:defRPr sz="700" b="1"/>
            </a:lvl7pPr>
            <a:lvl8pPr marL="1408091" indent="0">
              <a:buNone/>
              <a:defRPr sz="700" b="1"/>
            </a:lvl8pPr>
            <a:lvl9pPr marL="1609249" indent="0">
              <a:buNone/>
              <a:defRPr sz="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738" y="1087437"/>
            <a:ext cx="1641326" cy="1975644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87047" y="767556"/>
            <a:ext cx="1641971" cy="319881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01157" indent="0">
              <a:buNone/>
              <a:defRPr sz="900" b="1"/>
            </a:lvl2pPr>
            <a:lvl3pPr marL="402311" indent="0">
              <a:buNone/>
              <a:defRPr sz="800" b="1"/>
            </a:lvl3pPr>
            <a:lvl4pPr marL="603469" indent="0">
              <a:buNone/>
              <a:defRPr sz="700" b="1"/>
            </a:lvl4pPr>
            <a:lvl5pPr marL="804623" indent="0">
              <a:buNone/>
              <a:defRPr sz="700" b="1"/>
            </a:lvl5pPr>
            <a:lvl6pPr marL="1005780" indent="0">
              <a:buNone/>
              <a:defRPr sz="700" b="1"/>
            </a:lvl6pPr>
            <a:lvl7pPr marL="1206935" indent="0">
              <a:buNone/>
              <a:defRPr sz="700" b="1"/>
            </a:lvl7pPr>
            <a:lvl8pPr marL="1408091" indent="0">
              <a:buNone/>
              <a:defRPr sz="700" b="1"/>
            </a:lvl8pPr>
            <a:lvl9pPr marL="1609249" indent="0">
              <a:buNone/>
              <a:defRPr sz="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87047" y="1087437"/>
            <a:ext cx="1641971" cy="1975644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Июнь 2014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4E0EF-6A5E-4650-8C92-DCAF661523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46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10"/>
            <a:ext cx="8420100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22"/>
            <a:ext cx="84201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8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7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366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55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43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32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21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10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6C1E8-86D2-4302-85B3-493BBC5AA5A5}" type="datetimeFigureOut">
              <a:rPr lang="ru-RU"/>
              <a:pPr>
                <a:defRPr/>
              </a:pPr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F7FB0-5ACC-4052-99EC-369F5C0433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4810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Июнь 2014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BDDDB-D81C-42A3-89C2-0686C7ECB4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142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Июнь 2014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2EA8F-E64A-4DF6-99E6-AE3A242A0D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59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43" y="136530"/>
            <a:ext cx="1222127" cy="581025"/>
          </a:xfrm>
        </p:spPr>
        <p:txBody>
          <a:bodyPr anchor="b"/>
          <a:lstStyle>
            <a:lvl1pPr algn="l">
              <a:defRPr sz="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2364" y="136530"/>
            <a:ext cx="2076648" cy="2926557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5743" y="717550"/>
            <a:ext cx="1222127" cy="2345532"/>
          </a:xfrm>
        </p:spPr>
        <p:txBody>
          <a:bodyPr/>
          <a:lstStyle>
            <a:lvl1pPr marL="0" indent="0">
              <a:buNone/>
              <a:defRPr sz="600"/>
            </a:lvl1pPr>
            <a:lvl2pPr marL="201157" indent="0">
              <a:buNone/>
              <a:defRPr sz="500"/>
            </a:lvl2pPr>
            <a:lvl3pPr marL="402311" indent="0">
              <a:buNone/>
              <a:defRPr sz="400"/>
            </a:lvl3pPr>
            <a:lvl4pPr marL="603469" indent="0">
              <a:buNone/>
              <a:defRPr sz="400"/>
            </a:lvl4pPr>
            <a:lvl5pPr marL="804623" indent="0">
              <a:buNone/>
              <a:defRPr sz="400"/>
            </a:lvl5pPr>
            <a:lvl6pPr marL="1005780" indent="0">
              <a:buNone/>
              <a:defRPr sz="400"/>
            </a:lvl6pPr>
            <a:lvl7pPr marL="1206935" indent="0">
              <a:buNone/>
              <a:defRPr sz="400"/>
            </a:lvl7pPr>
            <a:lvl8pPr marL="1408091" indent="0">
              <a:buNone/>
              <a:defRPr sz="400"/>
            </a:lvl8pPr>
            <a:lvl9pPr marL="1609249" indent="0">
              <a:buNone/>
              <a:defRPr sz="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Июнь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2600" y="6416675"/>
            <a:ext cx="1754188" cy="215900"/>
          </a:xfrm>
        </p:spPr>
        <p:txBody>
          <a:bodyPr/>
          <a:lstStyle>
            <a:lvl1pPr>
              <a:defRPr sz="12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56650" y="6416675"/>
            <a:ext cx="866775" cy="182563"/>
          </a:xfrm>
        </p:spPr>
        <p:txBody>
          <a:bodyPr/>
          <a:lstStyle>
            <a:lvl1pPr>
              <a:defRPr sz="12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E6AE038-A238-4242-84C4-BE924B743E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81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117" y="2400305"/>
            <a:ext cx="2228850" cy="283369"/>
          </a:xfrm>
        </p:spPr>
        <p:txBody>
          <a:bodyPr anchor="b"/>
          <a:lstStyle>
            <a:lvl1pPr algn="l">
              <a:defRPr sz="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28117" y="306388"/>
            <a:ext cx="2228850" cy="205740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201157" indent="0">
              <a:buNone/>
              <a:defRPr sz="1200"/>
            </a:lvl2pPr>
            <a:lvl3pPr marL="402311" indent="0">
              <a:buNone/>
              <a:defRPr sz="1100"/>
            </a:lvl3pPr>
            <a:lvl4pPr marL="603469" indent="0">
              <a:buNone/>
              <a:defRPr sz="900"/>
            </a:lvl4pPr>
            <a:lvl5pPr marL="804623" indent="0">
              <a:buNone/>
              <a:defRPr sz="900"/>
            </a:lvl5pPr>
            <a:lvl6pPr marL="1005780" indent="0">
              <a:buNone/>
              <a:defRPr sz="900"/>
            </a:lvl6pPr>
            <a:lvl7pPr marL="1206935" indent="0">
              <a:buNone/>
              <a:defRPr sz="900"/>
            </a:lvl7pPr>
            <a:lvl8pPr marL="1408091" indent="0">
              <a:buNone/>
              <a:defRPr sz="900"/>
            </a:lvl8pPr>
            <a:lvl9pPr marL="1609249" indent="0">
              <a:buNone/>
              <a:defRPr sz="9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8117" y="2683674"/>
            <a:ext cx="2228850" cy="402431"/>
          </a:xfrm>
        </p:spPr>
        <p:txBody>
          <a:bodyPr/>
          <a:lstStyle>
            <a:lvl1pPr marL="0" indent="0">
              <a:buNone/>
              <a:defRPr sz="600"/>
            </a:lvl1pPr>
            <a:lvl2pPr marL="201157" indent="0">
              <a:buNone/>
              <a:defRPr sz="500"/>
            </a:lvl2pPr>
            <a:lvl3pPr marL="402311" indent="0">
              <a:buNone/>
              <a:defRPr sz="400"/>
            </a:lvl3pPr>
            <a:lvl4pPr marL="603469" indent="0">
              <a:buNone/>
              <a:defRPr sz="400"/>
            </a:lvl4pPr>
            <a:lvl5pPr marL="804623" indent="0">
              <a:buNone/>
              <a:defRPr sz="400"/>
            </a:lvl5pPr>
            <a:lvl6pPr marL="1005780" indent="0">
              <a:buNone/>
              <a:defRPr sz="400"/>
            </a:lvl6pPr>
            <a:lvl7pPr marL="1206935" indent="0">
              <a:buNone/>
              <a:defRPr sz="400"/>
            </a:lvl7pPr>
            <a:lvl8pPr marL="1408091" indent="0">
              <a:buNone/>
              <a:defRPr sz="400"/>
            </a:lvl8pPr>
            <a:lvl9pPr marL="1609249" indent="0">
              <a:buNone/>
              <a:defRPr sz="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Июнь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EA82F-922F-474B-9FE1-F50E20E5DE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97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Июнь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99EC8-833E-420D-A6E4-08DEAC882A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4428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93199" y="137324"/>
            <a:ext cx="835819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5737" y="137324"/>
            <a:ext cx="2445544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Июнь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D5715-BFC8-4E14-A5C3-B32F176BDC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1341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81713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Index/Contact" userDrawn="1">
  <p:cSld name="Image + Index/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1" y="1412875"/>
            <a:ext cx="4952999" cy="4752975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5" name="Textplatzhalter 12"/>
          <p:cNvSpPr>
            <a:spLocks noGrp="1"/>
          </p:cNvSpPr>
          <p:nvPr>
            <p:ph type="body" sz="quarter" idx="14"/>
          </p:nvPr>
        </p:nvSpPr>
        <p:spPr bwMode="auto">
          <a:xfrm>
            <a:off x="5109502" y="1412875"/>
            <a:ext cx="4796498" cy="4752975"/>
          </a:xfrm>
          <a:solidFill>
            <a:srgbClr val="D7D7CD"/>
          </a:solidFill>
        </p:spPr>
        <p:txBody>
          <a:bodyPr lIns="263979" tIns="150844" rIns="414823" bIns="150844"/>
          <a:lstStyle>
            <a:lvl1pPr marL="0" indent="0">
              <a:lnSpc>
                <a:spcPct val="100000"/>
              </a:lnSpc>
              <a:spcBef>
                <a:spcPts val="524"/>
              </a:spcBef>
              <a:spcAft>
                <a:spcPts val="524"/>
              </a:spcAft>
              <a:buClr>
                <a:schemeClr val="bg2"/>
              </a:buClr>
              <a:buFont typeface="Arial" pitchFamily="34" charset="0"/>
              <a:buNone/>
              <a:tabLst>
                <a:tab pos="3967818" algn="r"/>
              </a:tabLst>
              <a:defRPr/>
            </a:lvl1pPr>
            <a:lvl2pPr marL="187916" indent="-186253">
              <a:lnSpc>
                <a:spcPct val="100000"/>
              </a:lnSpc>
              <a:spcBef>
                <a:spcPts val="524"/>
              </a:spcBef>
              <a:spcAft>
                <a:spcPts val="524"/>
              </a:spcAft>
              <a:buFont typeface="Arial" pitchFamily="34" charset="0"/>
              <a:buChar char="•"/>
              <a:tabLst>
                <a:tab pos="3967818" algn="r"/>
              </a:tabLst>
              <a:defRPr b="0"/>
            </a:lvl2pPr>
            <a:lvl3pPr marL="186253" indent="-186253">
              <a:lnSpc>
                <a:spcPct val="100000"/>
              </a:lnSpc>
              <a:spcBef>
                <a:spcPts val="524"/>
              </a:spcBef>
              <a:spcAft>
                <a:spcPts val="524"/>
              </a:spcAft>
              <a:tabLst>
                <a:tab pos="3967818" algn="r"/>
              </a:tabLst>
              <a:defRPr b="1"/>
            </a:lvl3pPr>
            <a:lvl4pPr marL="377492" indent="-187916">
              <a:lnSpc>
                <a:spcPct val="100000"/>
              </a:lnSpc>
              <a:spcBef>
                <a:spcPts val="524"/>
              </a:spcBef>
              <a:spcAft>
                <a:spcPts val="524"/>
              </a:spcAft>
              <a:tabLst>
                <a:tab pos="3967818" algn="r"/>
              </a:tabLst>
              <a:defRPr b="0"/>
            </a:lvl4pPr>
            <a:lvl5pPr marL="374168" indent="-186253">
              <a:lnSpc>
                <a:spcPct val="100000"/>
              </a:lnSpc>
              <a:spcBef>
                <a:spcPts val="524"/>
              </a:spcBef>
              <a:spcAft>
                <a:spcPts val="524"/>
              </a:spcAft>
              <a:tabLst>
                <a:tab pos="3967818" algn="r"/>
              </a:tabLst>
              <a:defRPr b="1" baseline="0"/>
            </a:lvl5pPr>
            <a:lvl6pPr marL="377492" indent="-189579">
              <a:lnSpc>
                <a:spcPct val="100000"/>
              </a:lnSpc>
              <a:spcBef>
                <a:spcPts val="524"/>
              </a:spcBef>
              <a:spcAft>
                <a:spcPts val="524"/>
              </a:spcAft>
              <a:buFont typeface="Arial" pitchFamily="34" charset="0"/>
              <a:buChar char="•"/>
              <a:tabLst>
                <a:tab pos="3967818" algn="r"/>
              </a:tabLst>
              <a:defRPr b="1"/>
            </a:lvl6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68232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606" y="1065217"/>
            <a:ext cx="3157538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1943100"/>
            <a:ext cx="2600325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1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02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03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04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05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06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08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09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Июнь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777A8-08DA-4068-A855-4859C32A82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8556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Июнь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DA2D8-9AC6-499E-A91A-F3CE6BE509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907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DAFAE-7911-4BA4-9156-14CDD7A05652}" type="datetimeFigureOut">
              <a:rPr lang="ru-RU"/>
              <a:pPr>
                <a:defRPr/>
              </a:pPr>
              <a:t>17.06.2021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A1315-85FE-4FDC-9E95-B3EE5E36F7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9010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439" y="2203450"/>
            <a:ext cx="3157538" cy="681038"/>
          </a:xfrm>
        </p:spPr>
        <p:txBody>
          <a:bodyPr anchor="t"/>
          <a:lstStyle>
            <a:lvl1pPr algn="l">
              <a:defRPr sz="1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439" y="1453356"/>
            <a:ext cx="3157538" cy="750094"/>
          </a:xfrm>
        </p:spPr>
        <p:txBody>
          <a:bodyPr anchor="b"/>
          <a:lstStyle>
            <a:lvl1pPr marL="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1pPr>
            <a:lvl2pPr marL="20115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2pPr>
            <a:lvl3pPr marL="40231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3pPr>
            <a:lvl4pPr marL="603476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4pPr>
            <a:lvl5pPr marL="804633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5pPr>
            <a:lvl6pPr marL="1005792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6pPr>
            <a:lvl7pPr marL="1206949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7pPr>
            <a:lvl8pPr marL="1408108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8pPr>
            <a:lvl9pPr marL="1609268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Июнь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0F342-D770-45DA-ACCF-E8B0ED097E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27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5742" y="800100"/>
            <a:ext cx="1640681" cy="226298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8335" y="800100"/>
            <a:ext cx="1640681" cy="226298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Июнь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585BB-78B6-417A-AE60-44225E55D5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9551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738" y="767556"/>
            <a:ext cx="1641326" cy="319881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01159" indent="0">
              <a:buNone/>
              <a:defRPr sz="900" b="1"/>
            </a:lvl2pPr>
            <a:lvl3pPr marL="402316" indent="0">
              <a:buNone/>
              <a:defRPr sz="800" b="1"/>
            </a:lvl3pPr>
            <a:lvl4pPr marL="603476" indent="0">
              <a:buNone/>
              <a:defRPr sz="700" b="1"/>
            </a:lvl4pPr>
            <a:lvl5pPr marL="804633" indent="0">
              <a:buNone/>
              <a:defRPr sz="700" b="1"/>
            </a:lvl5pPr>
            <a:lvl6pPr marL="1005792" indent="0">
              <a:buNone/>
              <a:defRPr sz="700" b="1"/>
            </a:lvl6pPr>
            <a:lvl7pPr marL="1206949" indent="0">
              <a:buNone/>
              <a:defRPr sz="700" b="1"/>
            </a:lvl7pPr>
            <a:lvl8pPr marL="1408108" indent="0">
              <a:buNone/>
              <a:defRPr sz="700" b="1"/>
            </a:lvl8pPr>
            <a:lvl9pPr marL="1609268" indent="0">
              <a:buNone/>
              <a:defRPr sz="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738" y="1087437"/>
            <a:ext cx="1641326" cy="1975644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87046" y="767556"/>
            <a:ext cx="1641971" cy="319881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01159" indent="0">
              <a:buNone/>
              <a:defRPr sz="900" b="1"/>
            </a:lvl2pPr>
            <a:lvl3pPr marL="402316" indent="0">
              <a:buNone/>
              <a:defRPr sz="800" b="1"/>
            </a:lvl3pPr>
            <a:lvl4pPr marL="603476" indent="0">
              <a:buNone/>
              <a:defRPr sz="700" b="1"/>
            </a:lvl4pPr>
            <a:lvl5pPr marL="804633" indent="0">
              <a:buNone/>
              <a:defRPr sz="700" b="1"/>
            </a:lvl5pPr>
            <a:lvl6pPr marL="1005792" indent="0">
              <a:buNone/>
              <a:defRPr sz="700" b="1"/>
            </a:lvl6pPr>
            <a:lvl7pPr marL="1206949" indent="0">
              <a:buNone/>
              <a:defRPr sz="700" b="1"/>
            </a:lvl7pPr>
            <a:lvl8pPr marL="1408108" indent="0">
              <a:buNone/>
              <a:defRPr sz="700" b="1"/>
            </a:lvl8pPr>
            <a:lvl9pPr marL="1609268" indent="0">
              <a:buNone/>
              <a:defRPr sz="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87046" y="1087437"/>
            <a:ext cx="1641971" cy="1975644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Июнь 2014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DC968-B4A7-4C11-B4D5-76EECA9CFF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0098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Июнь 2014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16DB5-294C-4293-ABED-2C3936CCE8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928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Июнь 2014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B20EB-E00B-49E6-9265-9E179C5708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6290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42" y="136529"/>
            <a:ext cx="1222127" cy="581025"/>
          </a:xfrm>
        </p:spPr>
        <p:txBody>
          <a:bodyPr anchor="b"/>
          <a:lstStyle>
            <a:lvl1pPr algn="l">
              <a:defRPr sz="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2364" y="136529"/>
            <a:ext cx="2076648" cy="2926557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5742" y="717550"/>
            <a:ext cx="1222127" cy="2345532"/>
          </a:xfrm>
        </p:spPr>
        <p:txBody>
          <a:bodyPr/>
          <a:lstStyle>
            <a:lvl1pPr marL="0" indent="0">
              <a:buNone/>
              <a:defRPr sz="600"/>
            </a:lvl1pPr>
            <a:lvl2pPr marL="201159" indent="0">
              <a:buNone/>
              <a:defRPr sz="500"/>
            </a:lvl2pPr>
            <a:lvl3pPr marL="402316" indent="0">
              <a:buNone/>
              <a:defRPr sz="400"/>
            </a:lvl3pPr>
            <a:lvl4pPr marL="603476" indent="0">
              <a:buNone/>
              <a:defRPr sz="400"/>
            </a:lvl4pPr>
            <a:lvl5pPr marL="804633" indent="0">
              <a:buNone/>
              <a:defRPr sz="400"/>
            </a:lvl5pPr>
            <a:lvl6pPr marL="1005792" indent="0">
              <a:buNone/>
              <a:defRPr sz="400"/>
            </a:lvl6pPr>
            <a:lvl7pPr marL="1206949" indent="0">
              <a:buNone/>
              <a:defRPr sz="400"/>
            </a:lvl7pPr>
            <a:lvl8pPr marL="1408108" indent="0">
              <a:buNone/>
              <a:defRPr sz="400"/>
            </a:lvl8pPr>
            <a:lvl9pPr marL="1609268" indent="0">
              <a:buNone/>
              <a:defRPr sz="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Июнь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2600" y="6416675"/>
            <a:ext cx="1754188" cy="215900"/>
          </a:xfrm>
        </p:spPr>
        <p:txBody>
          <a:bodyPr/>
          <a:lstStyle>
            <a:lvl1pPr>
              <a:defRPr sz="12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56650" y="6416675"/>
            <a:ext cx="866775" cy="182563"/>
          </a:xfrm>
        </p:spPr>
        <p:txBody>
          <a:bodyPr/>
          <a:lstStyle>
            <a:lvl1pPr>
              <a:defRPr sz="12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04AD955-590C-4EA8-80F3-4BFBCD9F2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05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117" y="2400304"/>
            <a:ext cx="2228850" cy="283369"/>
          </a:xfrm>
        </p:spPr>
        <p:txBody>
          <a:bodyPr anchor="b"/>
          <a:lstStyle>
            <a:lvl1pPr algn="l">
              <a:defRPr sz="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28117" y="306388"/>
            <a:ext cx="2228850" cy="205740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201159" indent="0">
              <a:buNone/>
              <a:defRPr sz="1200"/>
            </a:lvl2pPr>
            <a:lvl3pPr marL="402316" indent="0">
              <a:buNone/>
              <a:defRPr sz="1100"/>
            </a:lvl3pPr>
            <a:lvl4pPr marL="603476" indent="0">
              <a:buNone/>
              <a:defRPr sz="900"/>
            </a:lvl4pPr>
            <a:lvl5pPr marL="804633" indent="0">
              <a:buNone/>
              <a:defRPr sz="900"/>
            </a:lvl5pPr>
            <a:lvl6pPr marL="1005792" indent="0">
              <a:buNone/>
              <a:defRPr sz="900"/>
            </a:lvl6pPr>
            <a:lvl7pPr marL="1206949" indent="0">
              <a:buNone/>
              <a:defRPr sz="900"/>
            </a:lvl7pPr>
            <a:lvl8pPr marL="1408108" indent="0">
              <a:buNone/>
              <a:defRPr sz="900"/>
            </a:lvl8pPr>
            <a:lvl9pPr marL="1609268" indent="0">
              <a:buNone/>
              <a:defRPr sz="9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8117" y="2683673"/>
            <a:ext cx="2228850" cy="402431"/>
          </a:xfrm>
        </p:spPr>
        <p:txBody>
          <a:bodyPr/>
          <a:lstStyle>
            <a:lvl1pPr marL="0" indent="0">
              <a:buNone/>
              <a:defRPr sz="600"/>
            </a:lvl1pPr>
            <a:lvl2pPr marL="201159" indent="0">
              <a:buNone/>
              <a:defRPr sz="500"/>
            </a:lvl2pPr>
            <a:lvl3pPr marL="402316" indent="0">
              <a:buNone/>
              <a:defRPr sz="400"/>
            </a:lvl3pPr>
            <a:lvl4pPr marL="603476" indent="0">
              <a:buNone/>
              <a:defRPr sz="400"/>
            </a:lvl4pPr>
            <a:lvl5pPr marL="804633" indent="0">
              <a:buNone/>
              <a:defRPr sz="400"/>
            </a:lvl5pPr>
            <a:lvl6pPr marL="1005792" indent="0">
              <a:buNone/>
              <a:defRPr sz="400"/>
            </a:lvl6pPr>
            <a:lvl7pPr marL="1206949" indent="0">
              <a:buNone/>
              <a:defRPr sz="400"/>
            </a:lvl7pPr>
            <a:lvl8pPr marL="1408108" indent="0">
              <a:buNone/>
              <a:defRPr sz="400"/>
            </a:lvl8pPr>
            <a:lvl9pPr marL="1609268" indent="0">
              <a:buNone/>
              <a:defRPr sz="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Июнь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E5117-4697-4AF1-BBF1-A922308011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9236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Июнь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17AE3-78BD-49ED-9B31-6238095535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2450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93198" y="137323"/>
            <a:ext cx="835819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5737" y="137323"/>
            <a:ext cx="2445544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Июнь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10BFD-7B73-45A1-AAE5-85346A33F8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2070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7119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878" indent="0">
              <a:buNone/>
              <a:defRPr sz="2100" b="1"/>
            </a:lvl2pPr>
            <a:lvl3pPr marL="957759" indent="0">
              <a:buNone/>
              <a:defRPr sz="1900" b="1"/>
            </a:lvl3pPr>
            <a:lvl4pPr marL="1436639" indent="0">
              <a:buNone/>
              <a:defRPr sz="1600" b="1"/>
            </a:lvl4pPr>
            <a:lvl5pPr marL="1915516" indent="0">
              <a:buNone/>
              <a:defRPr sz="1600" b="1"/>
            </a:lvl5pPr>
            <a:lvl6pPr marL="2394394" indent="0">
              <a:buNone/>
              <a:defRPr sz="1600" b="1"/>
            </a:lvl6pPr>
            <a:lvl7pPr marL="2873276" indent="0">
              <a:buNone/>
              <a:defRPr sz="1600" b="1"/>
            </a:lvl7pPr>
            <a:lvl8pPr marL="3352155" indent="0">
              <a:buNone/>
              <a:defRPr sz="1600" b="1"/>
            </a:lvl8pPr>
            <a:lvl9pPr marL="383103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878" indent="0">
              <a:buNone/>
              <a:defRPr sz="2100" b="1"/>
            </a:lvl2pPr>
            <a:lvl3pPr marL="957759" indent="0">
              <a:buNone/>
              <a:defRPr sz="1900" b="1"/>
            </a:lvl3pPr>
            <a:lvl4pPr marL="1436639" indent="0">
              <a:buNone/>
              <a:defRPr sz="1600" b="1"/>
            </a:lvl4pPr>
            <a:lvl5pPr marL="1915516" indent="0">
              <a:buNone/>
              <a:defRPr sz="1600" b="1"/>
            </a:lvl5pPr>
            <a:lvl6pPr marL="2394394" indent="0">
              <a:buNone/>
              <a:defRPr sz="1600" b="1"/>
            </a:lvl6pPr>
            <a:lvl7pPr marL="2873276" indent="0">
              <a:buNone/>
              <a:defRPr sz="1600" b="1"/>
            </a:lvl7pPr>
            <a:lvl8pPr marL="3352155" indent="0">
              <a:buNone/>
              <a:defRPr sz="1600" b="1"/>
            </a:lvl8pPr>
            <a:lvl9pPr marL="383103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813E3-2CCD-4FE3-8539-6C5EF364438A}" type="datetimeFigureOut">
              <a:rPr lang="ru-RU"/>
              <a:pPr>
                <a:defRPr/>
              </a:pPr>
              <a:t>17.06.2021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334E9-871F-4E4E-9F0E-500E20D4EC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95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Index/Contact" userDrawn="1">
  <p:cSld name="Image + Index/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1" y="1412875"/>
            <a:ext cx="4952999" cy="4752975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5" name="Textplatzhalter 12"/>
          <p:cNvSpPr>
            <a:spLocks noGrp="1"/>
          </p:cNvSpPr>
          <p:nvPr>
            <p:ph type="body" sz="quarter" idx="14"/>
          </p:nvPr>
        </p:nvSpPr>
        <p:spPr bwMode="auto">
          <a:xfrm>
            <a:off x="5109502" y="1412875"/>
            <a:ext cx="4796498" cy="4752975"/>
          </a:xfrm>
          <a:solidFill>
            <a:srgbClr val="D7D7CD"/>
          </a:solidFill>
        </p:spPr>
        <p:txBody>
          <a:bodyPr lIns="263982" tIns="150846" rIns="414828" bIns="150846"/>
          <a:lstStyle>
            <a:lvl1pPr marL="0" indent="0">
              <a:lnSpc>
                <a:spcPct val="100000"/>
              </a:lnSpc>
              <a:spcBef>
                <a:spcPts val="524"/>
              </a:spcBef>
              <a:spcAft>
                <a:spcPts val="524"/>
              </a:spcAft>
              <a:buClr>
                <a:schemeClr val="bg2"/>
              </a:buClr>
              <a:buFont typeface="Arial" pitchFamily="34" charset="0"/>
              <a:buNone/>
              <a:tabLst>
                <a:tab pos="3967866" algn="r"/>
              </a:tabLst>
              <a:defRPr/>
            </a:lvl1pPr>
            <a:lvl2pPr marL="187918" indent="-186255">
              <a:lnSpc>
                <a:spcPct val="100000"/>
              </a:lnSpc>
              <a:spcBef>
                <a:spcPts val="524"/>
              </a:spcBef>
              <a:spcAft>
                <a:spcPts val="524"/>
              </a:spcAft>
              <a:buFont typeface="Arial" pitchFamily="34" charset="0"/>
              <a:buChar char="•"/>
              <a:tabLst>
                <a:tab pos="3967866" algn="r"/>
              </a:tabLst>
              <a:defRPr b="0"/>
            </a:lvl2pPr>
            <a:lvl3pPr marL="186255" indent="-186255">
              <a:lnSpc>
                <a:spcPct val="100000"/>
              </a:lnSpc>
              <a:spcBef>
                <a:spcPts val="524"/>
              </a:spcBef>
              <a:spcAft>
                <a:spcPts val="524"/>
              </a:spcAft>
              <a:tabLst>
                <a:tab pos="3967866" algn="r"/>
              </a:tabLst>
              <a:defRPr b="1"/>
            </a:lvl3pPr>
            <a:lvl4pPr marL="377497" indent="-187918">
              <a:lnSpc>
                <a:spcPct val="100000"/>
              </a:lnSpc>
              <a:spcBef>
                <a:spcPts val="524"/>
              </a:spcBef>
              <a:spcAft>
                <a:spcPts val="524"/>
              </a:spcAft>
              <a:tabLst>
                <a:tab pos="3967866" algn="r"/>
              </a:tabLst>
              <a:defRPr b="0"/>
            </a:lvl4pPr>
            <a:lvl5pPr marL="374172" indent="-186255">
              <a:lnSpc>
                <a:spcPct val="100000"/>
              </a:lnSpc>
              <a:spcBef>
                <a:spcPts val="524"/>
              </a:spcBef>
              <a:spcAft>
                <a:spcPts val="524"/>
              </a:spcAft>
              <a:tabLst>
                <a:tab pos="3967866" algn="r"/>
              </a:tabLst>
              <a:defRPr b="1" baseline="0"/>
            </a:lvl5pPr>
            <a:lvl6pPr marL="377497" indent="-189581">
              <a:lnSpc>
                <a:spcPct val="100000"/>
              </a:lnSpc>
              <a:spcBef>
                <a:spcPts val="524"/>
              </a:spcBef>
              <a:spcAft>
                <a:spcPts val="524"/>
              </a:spcAft>
              <a:buFont typeface="Arial" pitchFamily="34" charset="0"/>
              <a:buChar char="•"/>
              <a:tabLst>
                <a:tab pos="3967866" algn="r"/>
              </a:tabLst>
              <a:defRPr b="1"/>
            </a:lvl6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2029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98C98-34F6-49AE-95C8-5535F58E900A}" type="datetimeFigureOut">
              <a:rPr lang="ru-RU"/>
              <a:pPr>
                <a:defRPr/>
              </a:pPr>
              <a:t>17.06.2021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8750-B23C-4D59-B871-A171B7209A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335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7523D-96AD-4359-AB44-11AD1F725F27}" type="datetimeFigureOut">
              <a:rPr lang="ru-RU"/>
              <a:pPr>
                <a:defRPr/>
              </a:pPr>
              <a:t>17.06.2021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1B24A-B8BB-4E1C-B109-D5344F6A3F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811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7" y="273057"/>
            <a:ext cx="5537729" cy="5853113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8878" indent="0">
              <a:buNone/>
              <a:defRPr sz="1300"/>
            </a:lvl2pPr>
            <a:lvl3pPr marL="957759" indent="0">
              <a:buNone/>
              <a:defRPr sz="1000"/>
            </a:lvl3pPr>
            <a:lvl4pPr marL="1436639" indent="0">
              <a:buNone/>
              <a:defRPr sz="1000"/>
            </a:lvl4pPr>
            <a:lvl5pPr marL="1915516" indent="0">
              <a:buNone/>
              <a:defRPr sz="1000"/>
            </a:lvl5pPr>
            <a:lvl6pPr marL="2394394" indent="0">
              <a:buNone/>
              <a:defRPr sz="1000"/>
            </a:lvl6pPr>
            <a:lvl7pPr marL="2873276" indent="0">
              <a:buNone/>
              <a:defRPr sz="1000"/>
            </a:lvl7pPr>
            <a:lvl8pPr marL="3352155" indent="0">
              <a:buNone/>
              <a:defRPr sz="1000"/>
            </a:lvl8pPr>
            <a:lvl9pPr marL="383103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A8B2D-822C-458A-AC31-BADAAA1FFBD4}" type="datetimeFigureOut">
              <a:rPr lang="ru-RU"/>
              <a:pPr>
                <a:defRPr/>
              </a:pPr>
              <a:t>17.06.2021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32132-606A-45BA-AF03-FC96FA7919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98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400"/>
            </a:lvl1pPr>
            <a:lvl2pPr marL="478878" indent="0">
              <a:buNone/>
              <a:defRPr sz="2900"/>
            </a:lvl2pPr>
            <a:lvl3pPr marL="957759" indent="0">
              <a:buNone/>
              <a:defRPr sz="2500"/>
            </a:lvl3pPr>
            <a:lvl4pPr marL="1436639" indent="0">
              <a:buNone/>
              <a:defRPr sz="2100"/>
            </a:lvl4pPr>
            <a:lvl5pPr marL="1915516" indent="0">
              <a:buNone/>
              <a:defRPr sz="2100"/>
            </a:lvl5pPr>
            <a:lvl6pPr marL="2394394" indent="0">
              <a:buNone/>
              <a:defRPr sz="2100"/>
            </a:lvl6pPr>
            <a:lvl7pPr marL="2873276" indent="0">
              <a:buNone/>
              <a:defRPr sz="2100"/>
            </a:lvl7pPr>
            <a:lvl8pPr marL="3352155" indent="0">
              <a:buNone/>
              <a:defRPr sz="2100"/>
            </a:lvl8pPr>
            <a:lvl9pPr marL="3831033" indent="0">
              <a:buNone/>
              <a:defRPr sz="21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8878" indent="0">
              <a:buNone/>
              <a:defRPr sz="1300"/>
            </a:lvl2pPr>
            <a:lvl3pPr marL="957759" indent="0">
              <a:buNone/>
              <a:defRPr sz="1000"/>
            </a:lvl3pPr>
            <a:lvl4pPr marL="1436639" indent="0">
              <a:buNone/>
              <a:defRPr sz="1000"/>
            </a:lvl4pPr>
            <a:lvl5pPr marL="1915516" indent="0">
              <a:buNone/>
              <a:defRPr sz="1000"/>
            </a:lvl5pPr>
            <a:lvl6pPr marL="2394394" indent="0">
              <a:buNone/>
              <a:defRPr sz="1000"/>
            </a:lvl6pPr>
            <a:lvl7pPr marL="2873276" indent="0">
              <a:buNone/>
              <a:defRPr sz="1000"/>
            </a:lvl7pPr>
            <a:lvl8pPr marL="3352155" indent="0">
              <a:buNone/>
              <a:defRPr sz="1000"/>
            </a:lvl8pPr>
            <a:lvl9pPr marL="383103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B95D4-69BA-41F7-9A8D-8D7BBBAE7433}" type="datetimeFigureOut">
              <a:rPr lang="ru-RU"/>
              <a:pPr>
                <a:defRPr/>
              </a:pPr>
              <a:t>17.06.2021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316E7-8DA6-4F3E-84C3-B5D35A7B7D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622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77" tIns="47890" rIns="95777" bIns="478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77" tIns="47890" rIns="95777" bIns="478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5777" tIns="47890" rIns="95777" bIns="47890" rtlCol="0" anchor="ctr"/>
          <a:lstStyle>
            <a:lvl1pPr algn="l" defTabSz="957759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5A6371-B336-4353-A2E6-42E825C01C17}" type="datetimeFigureOut">
              <a:rPr lang="ru-RU"/>
              <a:pPr>
                <a:defRPr/>
              </a:pPr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5777" tIns="47890" rIns="95777" bIns="47890" rtlCol="0" anchor="ctr"/>
          <a:lstStyle>
            <a:lvl1pPr algn="ctr" defTabSz="957759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5777" tIns="47890" rIns="95777" bIns="47890" rtlCol="0" anchor="ctr"/>
          <a:lstStyle>
            <a:lvl1pPr algn="r" defTabSz="957759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457076-1CB9-4C9A-ADEA-925E6EF01A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  <p:sldLayoutId id="2147484409" r:id="rId12"/>
    <p:sldLayoutId id="2147484410" r:id="rId13"/>
  </p:sldLayoutIdLst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anose="020F0502020204030204" pitchFamily="34" charset="0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anose="020F0502020204030204" pitchFamily="34" charset="0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anose="020F0502020204030204" pitchFamily="34" charset="0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6975" indent="-238125" algn="l" defTabSz="957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4813" indent="-238125" algn="l" defTabSz="957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4238" indent="-238125" algn="l" defTabSz="957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3834" indent="-239439" algn="l" defTabSz="95775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716" indent="-239439" algn="l" defTabSz="95775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594" indent="-239439" algn="l" defTabSz="95775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472" indent="-239439" algn="l" defTabSz="95775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577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878" algn="l" defTabSz="9577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759" algn="l" defTabSz="9577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639" algn="l" defTabSz="9577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516" algn="l" defTabSz="9577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394" algn="l" defTabSz="9577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276" algn="l" defTabSz="9577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155" algn="l" defTabSz="9577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033" algn="l" defTabSz="9577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85738" y="138113"/>
            <a:ext cx="3343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234" tIns="20117" rIns="40234" bIns="201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5738" y="800100"/>
            <a:ext cx="3343275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234" tIns="20117" rIns="40234" bIns="201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5738" y="3178175"/>
            <a:ext cx="866775" cy="182563"/>
          </a:xfrm>
          <a:prstGeom prst="rect">
            <a:avLst/>
          </a:prstGeom>
        </p:spPr>
        <p:txBody>
          <a:bodyPr vert="horz" lIns="40234" tIns="20117" rIns="40234" bIns="20117" rtlCol="0" anchor="ctr"/>
          <a:lstStyle>
            <a:lvl1pPr algn="l" defTabSz="402311" eaLnBrk="1" fontAlgn="auto" hangingPunct="1">
              <a:spcBef>
                <a:spcPts val="0"/>
              </a:spcBef>
              <a:spcAft>
                <a:spcPts val="0"/>
              </a:spcAft>
              <a:defRPr sz="5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AB5D075-39A7-4045-9628-6A4301385472}" type="datetimeFigureOut">
              <a:rPr lang="en-US"/>
              <a:pPr>
                <a:defRPr/>
              </a:pPr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68413" y="3178175"/>
            <a:ext cx="1177925" cy="182563"/>
          </a:xfrm>
          <a:prstGeom prst="rect">
            <a:avLst/>
          </a:prstGeom>
        </p:spPr>
        <p:txBody>
          <a:bodyPr vert="horz" lIns="40234" tIns="20117" rIns="40234" bIns="20117" rtlCol="0" anchor="ctr"/>
          <a:lstStyle>
            <a:lvl1pPr algn="ctr" defTabSz="402311" eaLnBrk="1" fontAlgn="auto" hangingPunct="1">
              <a:spcBef>
                <a:spcPts val="0"/>
              </a:spcBef>
              <a:spcAft>
                <a:spcPts val="0"/>
              </a:spcAft>
              <a:defRPr sz="5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62238" y="3178175"/>
            <a:ext cx="866775" cy="182563"/>
          </a:xfrm>
          <a:prstGeom prst="rect">
            <a:avLst/>
          </a:prstGeom>
        </p:spPr>
        <p:txBody>
          <a:bodyPr vert="horz" lIns="40234" tIns="20117" rIns="40234" bIns="20117" rtlCol="0" anchor="ctr"/>
          <a:lstStyle>
            <a:lvl1pPr algn="r" defTabSz="402311" eaLnBrk="1" fontAlgn="auto" hangingPunct="1">
              <a:spcBef>
                <a:spcPts val="0"/>
              </a:spcBef>
              <a:spcAft>
                <a:spcPts val="0"/>
              </a:spcAft>
              <a:defRPr sz="5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BB77AEA-CEDF-4D71-A7F6-FEF118F703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xStyles>
    <p:titleStyle>
      <a:lvl1pPr algn="ctr" defTabSz="401638" rtl="0" eaLnBrk="0" fontAlgn="base" hangingPunct="0">
        <a:spcBef>
          <a:spcPct val="0"/>
        </a:spcBef>
        <a:spcAft>
          <a:spcPct val="0"/>
        </a:spcAft>
        <a:defRPr sz="1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01638" rtl="0" eaLnBrk="0" fontAlgn="base" hangingPunct="0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Calibri" panose="020F0502020204030204" pitchFamily="34" charset="0"/>
        </a:defRPr>
      </a:lvl2pPr>
      <a:lvl3pPr algn="ctr" defTabSz="401638" rtl="0" eaLnBrk="0" fontAlgn="base" hangingPunct="0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Calibri" panose="020F0502020204030204" pitchFamily="34" charset="0"/>
        </a:defRPr>
      </a:lvl3pPr>
      <a:lvl4pPr algn="ctr" defTabSz="401638" rtl="0" eaLnBrk="0" fontAlgn="base" hangingPunct="0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Calibri" panose="020F0502020204030204" pitchFamily="34" charset="0"/>
        </a:defRPr>
      </a:lvl4pPr>
      <a:lvl5pPr algn="ctr" defTabSz="401638" rtl="0" eaLnBrk="0" fontAlgn="base" hangingPunct="0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01638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01638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01638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01638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50813" indent="-150813" algn="l" defTabSz="4016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5438" indent="-125413" algn="l" defTabSz="4016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01650" indent="-100013" algn="l" defTabSz="4016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703263" indent="-100013" algn="l" defTabSz="4016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04875" indent="-100013" algn="l" defTabSz="4016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06359" indent="-100579" algn="l" defTabSz="402311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07512" indent="-100579" algn="l" defTabSz="402311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08670" indent="-100579" algn="l" defTabSz="402311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709825" indent="-100579" algn="l" defTabSz="402311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2311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01157" algn="l" defTabSz="402311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11" algn="l" defTabSz="402311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03469" algn="l" defTabSz="402311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04623" algn="l" defTabSz="402311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780" algn="l" defTabSz="402311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06935" algn="l" defTabSz="402311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08091" algn="l" defTabSz="402311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09249" algn="l" defTabSz="402311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185738" y="138113"/>
            <a:ext cx="3343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234" tIns="20117" rIns="40234" bIns="201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5738" y="800100"/>
            <a:ext cx="3343275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234" tIns="20117" rIns="40234" bIns="201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5738" y="3178175"/>
            <a:ext cx="866775" cy="182563"/>
          </a:xfrm>
          <a:prstGeom prst="rect">
            <a:avLst/>
          </a:prstGeom>
        </p:spPr>
        <p:txBody>
          <a:bodyPr vert="horz" lIns="40234" tIns="20117" rIns="40234" bIns="20117" rtlCol="0" anchor="ctr"/>
          <a:lstStyle>
            <a:lvl1pPr algn="l" defTabSz="402311" eaLnBrk="1" fontAlgn="auto" hangingPunct="1">
              <a:spcBef>
                <a:spcPts val="0"/>
              </a:spcBef>
              <a:spcAft>
                <a:spcPts val="0"/>
              </a:spcAft>
              <a:defRPr sz="5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Июнь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68413" y="3178175"/>
            <a:ext cx="1177925" cy="182563"/>
          </a:xfrm>
          <a:prstGeom prst="rect">
            <a:avLst/>
          </a:prstGeom>
        </p:spPr>
        <p:txBody>
          <a:bodyPr vert="horz" lIns="40234" tIns="20117" rIns="40234" bIns="20117" rtlCol="0" anchor="ctr"/>
          <a:lstStyle>
            <a:lvl1pPr algn="ctr" defTabSz="402311" eaLnBrk="1" fontAlgn="auto" hangingPunct="1">
              <a:spcBef>
                <a:spcPts val="0"/>
              </a:spcBef>
              <a:spcAft>
                <a:spcPts val="0"/>
              </a:spcAft>
              <a:defRPr sz="5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62238" y="3178175"/>
            <a:ext cx="866775" cy="182563"/>
          </a:xfrm>
          <a:prstGeom prst="rect">
            <a:avLst/>
          </a:prstGeom>
        </p:spPr>
        <p:txBody>
          <a:bodyPr vert="horz" lIns="40234" tIns="20117" rIns="40234" bIns="20117" rtlCol="0" anchor="ctr"/>
          <a:lstStyle>
            <a:lvl1pPr algn="r" defTabSz="402311" eaLnBrk="1" fontAlgn="auto" hangingPunct="1">
              <a:spcBef>
                <a:spcPts val="0"/>
              </a:spcBef>
              <a:spcAft>
                <a:spcPts val="0"/>
              </a:spcAft>
              <a:defRPr sz="5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C81C795-A41E-47A6-9E4C-D94F93EB61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411" r:id="rId8"/>
    <p:sldLayoutId id="2147484396" r:id="rId9"/>
    <p:sldLayoutId id="2147484397" r:id="rId10"/>
    <p:sldLayoutId id="2147484398" r:id="rId11"/>
    <p:sldLayoutId id="2147484412" r:id="rId12"/>
    <p:sldLayoutId id="2147484413" r:id="rId13"/>
  </p:sldLayoutIdLst>
  <p:hf hdr="0" ftr="0"/>
  <p:txStyles>
    <p:titleStyle>
      <a:lvl1pPr algn="ctr" defTabSz="401638" rtl="0" eaLnBrk="0" fontAlgn="base" hangingPunct="0">
        <a:spcBef>
          <a:spcPct val="0"/>
        </a:spcBef>
        <a:spcAft>
          <a:spcPct val="0"/>
        </a:spcAft>
        <a:defRPr sz="1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01638" rtl="0" eaLnBrk="0" fontAlgn="base" hangingPunct="0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Calibri" panose="020F0502020204030204" pitchFamily="34" charset="0"/>
        </a:defRPr>
      </a:lvl2pPr>
      <a:lvl3pPr algn="ctr" defTabSz="401638" rtl="0" eaLnBrk="0" fontAlgn="base" hangingPunct="0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Calibri" panose="020F0502020204030204" pitchFamily="34" charset="0"/>
        </a:defRPr>
      </a:lvl3pPr>
      <a:lvl4pPr algn="ctr" defTabSz="401638" rtl="0" eaLnBrk="0" fontAlgn="base" hangingPunct="0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Calibri" panose="020F0502020204030204" pitchFamily="34" charset="0"/>
        </a:defRPr>
      </a:lvl4pPr>
      <a:lvl5pPr algn="ctr" defTabSz="401638" rtl="0" eaLnBrk="0" fontAlgn="base" hangingPunct="0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01638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01638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01638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01638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50813" indent="-150813" algn="l" defTabSz="4016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5438" indent="-125413" algn="l" defTabSz="4016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01650" indent="-100013" algn="l" defTabSz="4016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703263" indent="-100013" algn="l" defTabSz="4016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04875" indent="-100013" algn="l" defTabSz="4016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06359" indent="-100579" algn="l" defTabSz="402311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07512" indent="-100579" algn="l" defTabSz="402311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08670" indent="-100579" algn="l" defTabSz="402311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709825" indent="-100579" algn="l" defTabSz="402311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2311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01157" algn="l" defTabSz="402311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11" algn="l" defTabSz="402311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03469" algn="l" defTabSz="402311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04623" algn="l" defTabSz="402311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780" algn="l" defTabSz="402311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06935" algn="l" defTabSz="402311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08091" algn="l" defTabSz="402311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09249" algn="l" defTabSz="402311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185738" y="138113"/>
            <a:ext cx="3343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234" tIns="20117" rIns="40234" bIns="201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5738" y="800100"/>
            <a:ext cx="3343275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234" tIns="20117" rIns="40234" bIns="201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5738" y="3178175"/>
            <a:ext cx="866775" cy="182563"/>
          </a:xfrm>
          <a:prstGeom prst="rect">
            <a:avLst/>
          </a:prstGeom>
        </p:spPr>
        <p:txBody>
          <a:bodyPr vert="horz" lIns="40234" tIns="20117" rIns="40234" bIns="20117" rtlCol="0" anchor="ctr"/>
          <a:lstStyle>
            <a:lvl1pPr algn="l" defTabSz="402316" eaLnBrk="1" fontAlgn="auto" hangingPunct="1">
              <a:spcBef>
                <a:spcPts val="0"/>
              </a:spcBef>
              <a:spcAft>
                <a:spcPts val="0"/>
              </a:spcAft>
              <a:defRPr sz="5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Июнь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68413" y="3178175"/>
            <a:ext cx="1177925" cy="182563"/>
          </a:xfrm>
          <a:prstGeom prst="rect">
            <a:avLst/>
          </a:prstGeom>
        </p:spPr>
        <p:txBody>
          <a:bodyPr vert="horz" lIns="40234" tIns="20117" rIns="40234" bIns="20117" rtlCol="0" anchor="ctr"/>
          <a:lstStyle>
            <a:lvl1pPr algn="ctr" defTabSz="402316" eaLnBrk="1" fontAlgn="auto" hangingPunct="1">
              <a:spcBef>
                <a:spcPts val="0"/>
              </a:spcBef>
              <a:spcAft>
                <a:spcPts val="0"/>
              </a:spcAft>
              <a:defRPr sz="5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62238" y="3178175"/>
            <a:ext cx="866775" cy="182563"/>
          </a:xfrm>
          <a:prstGeom prst="rect">
            <a:avLst/>
          </a:prstGeom>
        </p:spPr>
        <p:txBody>
          <a:bodyPr vert="horz" lIns="40234" tIns="20117" rIns="40234" bIns="20117" rtlCol="0" anchor="ctr"/>
          <a:lstStyle>
            <a:lvl1pPr algn="r" defTabSz="402316" eaLnBrk="1" fontAlgn="auto" hangingPunct="1">
              <a:spcBef>
                <a:spcPts val="0"/>
              </a:spcBef>
              <a:spcAft>
                <a:spcPts val="0"/>
              </a:spcAft>
              <a:defRPr sz="5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DB55B5E-164E-4738-8BD5-F1A949D4AD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0" r:id="rId2"/>
    <p:sldLayoutId id="2147484401" r:id="rId3"/>
    <p:sldLayoutId id="2147484402" r:id="rId4"/>
    <p:sldLayoutId id="2147484403" r:id="rId5"/>
    <p:sldLayoutId id="2147484404" r:id="rId6"/>
    <p:sldLayoutId id="2147484405" r:id="rId7"/>
    <p:sldLayoutId id="2147484414" r:id="rId8"/>
    <p:sldLayoutId id="2147484406" r:id="rId9"/>
    <p:sldLayoutId id="2147484407" r:id="rId10"/>
    <p:sldLayoutId id="2147484408" r:id="rId11"/>
    <p:sldLayoutId id="2147484415" r:id="rId12"/>
    <p:sldLayoutId id="2147484416" r:id="rId13"/>
  </p:sldLayoutIdLst>
  <p:hf hdr="0" ftr="0"/>
  <p:txStyles>
    <p:titleStyle>
      <a:lvl1pPr algn="ctr" defTabSz="401638" rtl="0" eaLnBrk="0" fontAlgn="base" hangingPunct="0">
        <a:spcBef>
          <a:spcPct val="0"/>
        </a:spcBef>
        <a:spcAft>
          <a:spcPct val="0"/>
        </a:spcAft>
        <a:defRPr sz="1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01638" rtl="0" eaLnBrk="0" fontAlgn="base" hangingPunct="0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Calibri" panose="020F0502020204030204" pitchFamily="34" charset="0"/>
        </a:defRPr>
      </a:lvl2pPr>
      <a:lvl3pPr algn="ctr" defTabSz="401638" rtl="0" eaLnBrk="0" fontAlgn="base" hangingPunct="0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Calibri" panose="020F0502020204030204" pitchFamily="34" charset="0"/>
        </a:defRPr>
      </a:lvl3pPr>
      <a:lvl4pPr algn="ctr" defTabSz="401638" rtl="0" eaLnBrk="0" fontAlgn="base" hangingPunct="0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Calibri" panose="020F0502020204030204" pitchFamily="34" charset="0"/>
        </a:defRPr>
      </a:lvl4pPr>
      <a:lvl5pPr algn="ctr" defTabSz="401638" rtl="0" eaLnBrk="0" fontAlgn="base" hangingPunct="0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01638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01638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01638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01638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50813" indent="-150813" algn="l" defTabSz="4016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5438" indent="-125413" algn="l" defTabSz="4016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01650" indent="-100013" algn="l" defTabSz="4016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703263" indent="-100013" algn="l" defTabSz="4016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04875" indent="-100013" algn="l" defTabSz="4016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06372" indent="-100580" algn="l" defTabSz="402316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07528" indent="-100580" algn="l" defTabSz="402316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08688" indent="-100580" algn="l" defTabSz="402316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709845" indent="-100580" algn="l" defTabSz="402316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231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01159" algn="l" defTabSz="40231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16" algn="l" defTabSz="40231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03476" algn="l" defTabSz="40231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04633" algn="l" defTabSz="40231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792" algn="l" defTabSz="40231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06949" algn="l" defTabSz="40231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08108" algn="l" defTabSz="40231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09268" algn="l" defTabSz="40231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4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43.wmf"/><Relationship Id="rId5" Type="http://schemas.openxmlformats.org/officeDocument/2006/relationships/diagramData" Target="../diagrams/data4.xml"/><Relationship Id="rId15" Type="http://schemas.openxmlformats.org/officeDocument/2006/relationships/image" Target="../media/image4.png"/><Relationship Id="rId10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microsoft.com/office/2007/relationships/diagramDrawing" Target="../diagrams/drawing4.xml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4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2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2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5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5.pn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12" Type="http://schemas.openxmlformats.org/officeDocument/2006/relationships/image" Target="../media/image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jpeg"/><Relationship Id="rId9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4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emf"/><Relationship Id="rId5" Type="http://schemas.openxmlformats.org/officeDocument/2006/relationships/image" Target="../media/image123.emf"/><Relationship Id="rId4" Type="http://schemas.openxmlformats.org/officeDocument/2006/relationships/image" Target="../media/image12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wmf"/><Relationship Id="rId13" Type="http://schemas.openxmlformats.org/officeDocument/2006/relationships/image" Target="../media/image139.png"/><Relationship Id="rId3" Type="http://schemas.openxmlformats.org/officeDocument/2006/relationships/image" Target="../media/image129.wmf"/><Relationship Id="rId7" Type="http://schemas.openxmlformats.org/officeDocument/2006/relationships/image" Target="../media/image133.png"/><Relationship Id="rId12" Type="http://schemas.openxmlformats.org/officeDocument/2006/relationships/image" Target="../media/image138.jpeg"/><Relationship Id="rId2" Type="http://schemas.openxmlformats.org/officeDocument/2006/relationships/image" Target="../media/image128.wmf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2.png"/><Relationship Id="rId11" Type="http://schemas.openxmlformats.org/officeDocument/2006/relationships/image" Target="../media/image137.jpeg"/><Relationship Id="rId5" Type="http://schemas.openxmlformats.org/officeDocument/2006/relationships/image" Target="../media/image131.png"/><Relationship Id="rId15" Type="http://schemas.openxmlformats.org/officeDocument/2006/relationships/image" Target="../media/image141.png"/><Relationship Id="rId10" Type="http://schemas.openxmlformats.org/officeDocument/2006/relationships/image" Target="../media/image136.wmf"/><Relationship Id="rId4" Type="http://schemas.openxmlformats.org/officeDocument/2006/relationships/image" Target="../media/image130.wmf"/><Relationship Id="rId9" Type="http://schemas.openxmlformats.org/officeDocument/2006/relationships/image" Target="../media/image135.wmf"/><Relationship Id="rId14" Type="http://schemas.openxmlformats.org/officeDocument/2006/relationships/image" Target="../media/image1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2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4.jpeg"/><Relationship Id="rId4" Type="http://schemas.openxmlformats.org/officeDocument/2006/relationships/image" Target="../media/image1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1.png"/><Relationship Id="rId18" Type="http://schemas.openxmlformats.org/officeDocument/2006/relationships/oleObject" Target="../embeddings/oleObject12.bin"/><Relationship Id="rId26" Type="http://schemas.openxmlformats.org/officeDocument/2006/relationships/image" Target="../media/image158.png"/><Relationship Id="rId39" Type="http://schemas.openxmlformats.org/officeDocument/2006/relationships/image" Target="../media/image165.png"/><Relationship Id="rId3" Type="http://schemas.openxmlformats.org/officeDocument/2006/relationships/image" Target="../media/image4.png"/><Relationship Id="rId21" Type="http://schemas.openxmlformats.org/officeDocument/2006/relationships/oleObject" Target="../embeddings/oleObject14.bin"/><Relationship Id="rId34" Type="http://schemas.openxmlformats.org/officeDocument/2006/relationships/oleObject" Target="../embeddings/oleObject21.bin"/><Relationship Id="rId42" Type="http://schemas.openxmlformats.org/officeDocument/2006/relationships/image" Target="../media/image166.png"/><Relationship Id="rId47" Type="http://schemas.openxmlformats.org/officeDocument/2006/relationships/image" Target="../media/image169.png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7.bin"/><Relationship Id="rId17" Type="http://schemas.openxmlformats.org/officeDocument/2006/relationships/oleObject" Target="../embeddings/oleObject11.bin"/><Relationship Id="rId25" Type="http://schemas.openxmlformats.org/officeDocument/2006/relationships/oleObject" Target="../embeddings/oleObject17.bin"/><Relationship Id="rId33" Type="http://schemas.openxmlformats.org/officeDocument/2006/relationships/image" Target="../media/image162.png"/><Relationship Id="rId38" Type="http://schemas.openxmlformats.org/officeDocument/2006/relationships/image" Target="../media/image164.png"/><Relationship Id="rId46" Type="http://schemas.openxmlformats.org/officeDocument/2006/relationships/oleObject" Target="../embeddings/oleObject26.bin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10.bin"/><Relationship Id="rId20" Type="http://schemas.openxmlformats.org/officeDocument/2006/relationships/image" Target="../media/image157.png"/><Relationship Id="rId29" Type="http://schemas.openxmlformats.org/officeDocument/2006/relationships/image" Target="../media/image161.png"/><Relationship Id="rId41" Type="http://schemas.openxmlformats.org/officeDocument/2006/relationships/oleObject" Target="../embeddings/oleObject24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6.png"/><Relationship Id="rId11" Type="http://schemas.openxmlformats.org/officeDocument/2006/relationships/image" Target="../media/image150.png"/><Relationship Id="rId24" Type="http://schemas.openxmlformats.org/officeDocument/2006/relationships/oleObject" Target="../embeddings/oleObject16.bin"/><Relationship Id="rId32" Type="http://schemas.openxmlformats.org/officeDocument/2006/relationships/oleObject" Target="../embeddings/oleObject20.bin"/><Relationship Id="rId37" Type="http://schemas.openxmlformats.org/officeDocument/2006/relationships/image" Target="../media/image163.png"/><Relationship Id="rId40" Type="http://schemas.openxmlformats.org/officeDocument/2006/relationships/oleObject" Target="../embeddings/oleObject23.bin"/><Relationship Id="rId45" Type="http://schemas.openxmlformats.org/officeDocument/2006/relationships/oleObject" Target="../embeddings/oleObject25.bin"/><Relationship Id="rId5" Type="http://schemas.openxmlformats.org/officeDocument/2006/relationships/image" Target="../media/image155.png"/><Relationship Id="rId15" Type="http://schemas.openxmlformats.org/officeDocument/2006/relationships/oleObject" Target="../embeddings/oleObject9.bin"/><Relationship Id="rId23" Type="http://schemas.openxmlformats.org/officeDocument/2006/relationships/oleObject" Target="../embeddings/oleObject15.bin"/><Relationship Id="rId28" Type="http://schemas.openxmlformats.org/officeDocument/2006/relationships/image" Target="../media/image160.png"/><Relationship Id="rId36" Type="http://schemas.openxmlformats.org/officeDocument/2006/relationships/oleObject" Target="../embeddings/oleObject22.bin"/><Relationship Id="rId10" Type="http://schemas.openxmlformats.org/officeDocument/2006/relationships/oleObject" Target="../embeddings/oleObject6.bin"/><Relationship Id="rId19" Type="http://schemas.openxmlformats.org/officeDocument/2006/relationships/oleObject" Target="../embeddings/oleObject13.bin"/><Relationship Id="rId31" Type="http://schemas.openxmlformats.org/officeDocument/2006/relationships/oleObject" Target="../embeddings/oleObject19.bin"/><Relationship Id="rId44" Type="http://schemas.openxmlformats.org/officeDocument/2006/relationships/image" Target="../media/image168.png"/><Relationship Id="rId4" Type="http://schemas.openxmlformats.org/officeDocument/2006/relationships/image" Target="../media/image154.png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8.bin"/><Relationship Id="rId22" Type="http://schemas.openxmlformats.org/officeDocument/2006/relationships/image" Target="../media/image152.png"/><Relationship Id="rId27" Type="http://schemas.openxmlformats.org/officeDocument/2006/relationships/image" Target="../media/image159.png"/><Relationship Id="rId30" Type="http://schemas.openxmlformats.org/officeDocument/2006/relationships/oleObject" Target="../embeddings/oleObject18.bin"/><Relationship Id="rId35" Type="http://schemas.openxmlformats.org/officeDocument/2006/relationships/image" Target="../media/image153.png"/><Relationship Id="rId43" Type="http://schemas.openxmlformats.org/officeDocument/2006/relationships/image" Target="../media/image167.png"/><Relationship Id="rId48" Type="http://schemas.openxmlformats.org/officeDocument/2006/relationships/image" Target="../media/image1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442913" y="1268413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>
                <a:solidFill>
                  <a:srgbClr val="0B5395"/>
                </a:solidFill>
                <a:latin typeface="Constantia" panose="02030602050306030303" pitchFamily="18" charset="0"/>
                <a:cs typeface="Tahoma" panose="020B0604030504040204" pitchFamily="34" charset="0"/>
              </a:rPr>
              <a:t>Система управления Водоснабжением «НемоАква»</a:t>
            </a:r>
          </a:p>
        </p:txBody>
      </p:sp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442913" y="6165850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0B5395"/>
                </a:solidFill>
                <a:latin typeface="Constantia" panose="02030602050306030303" pitchFamily="18" charset="0"/>
                <a:cs typeface="Tahoma" panose="020B0604030504040204" pitchFamily="34" charset="0"/>
              </a:rPr>
              <a:t>г. Санкт-Петербург</a:t>
            </a:r>
            <a:endParaRPr lang="ru-RU" altLang="ru-RU" sz="1600" b="1" dirty="0">
              <a:solidFill>
                <a:srgbClr val="0B5395"/>
              </a:solidFill>
              <a:latin typeface="Constantia" panose="02030602050306030303" pitchFamily="18" charset="0"/>
              <a:cs typeface="Tahoma" panose="020B0604030504040204" pitchFamily="34" charset="0"/>
            </a:endParaRPr>
          </a:p>
        </p:txBody>
      </p:sp>
      <p:pic>
        <p:nvPicPr>
          <p:cNvPr id="14340" name="Picture 4" descr="C:\Users\Korzhavina_EA\Desktop\СНВ\Презентация по качеству сточных вод\Вставки\kaplya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927350"/>
            <a:ext cx="30305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work\UZRW project\presentation_Karmazinov_20150212\Разделение ЮЗРВ на сектора - Sieme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811213"/>
            <a:ext cx="3024188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955675"/>
            <a:ext cx="39370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3976688"/>
            <a:ext cx="3240087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776288" y="3259138"/>
            <a:ext cx="3529012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/>
              <a:t>Южная зона водоснабжения</a:t>
            </a:r>
          </a:p>
        </p:txBody>
      </p:sp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5745163" y="3235325"/>
            <a:ext cx="324008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/>
              <a:t>Секторирование</a:t>
            </a:r>
          </a:p>
        </p:txBody>
      </p:sp>
      <p:sp>
        <p:nvSpPr>
          <p:cNvPr id="24583" name="TextBox 9"/>
          <p:cNvSpPr txBox="1">
            <a:spLocks noChangeArrowheads="1"/>
          </p:cNvSpPr>
          <p:nvPr/>
        </p:nvSpPr>
        <p:spPr bwMode="auto">
          <a:xfrm>
            <a:off x="488950" y="6137275"/>
            <a:ext cx="39592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/>
              <a:t>Анализ топологии сети, </a:t>
            </a:r>
          </a:p>
          <a:p>
            <a:pPr algn="ctr" eaLnBrk="1" hangingPunct="1"/>
            <a:r>
              <a:rPr lang="ru-RU" altLang="ru-RU"/>
              <a:t>выбор ключевых точек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953000" y="1603375"/>
            <a:ext cx="647700" cy="9366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9" tIns="35999" rIns="35999" bIns="35999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6897688" y="3644900"/>
            <a:ext cx="1439862" cy="504825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9" tIns="35999" rIns="35999" bIns="35999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4" name="Left Arrow 13"/>
          <p:cNvSpPr/>
          <p:nvPr/>
        </p:nvSpPr>
        <p:spPr>
          <a:xfrm>
            <a:off x="4737100" y="4624388"/>
            <a:ext cx="647700" cy="100806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9" tIns="35999" rIns="35999" bIns="35999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24587" name="AutoShape 4" descr="Картинки по запросу актуализ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/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8" name="AutoShape 6" descr="Картинки по запросу актуализ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/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4589" name="Picture 8" descr="http://www.matrix-prime.ru/images/slide/uslugi/rating/ru-sb-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3" y="4352925"/>
            <a:ext cx="3240087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0" name="TextBox 16"/>
          <p:cNvSpPr txBox="1">
            <a:spLocks noChangeArrowheads="1"/>
          </p:cNvSpPr>
          <p:nvPr/>
        </p:nvSpPr>
        <p:spPr bwMode="auto">
          <a:xfrm>
            <a:off x="6032500" y="6208713"/>
            <a:ext cx="32416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/>
              <a:t>Актуализация информации</a:t>
            </a:r>
          </a:p>
        </p:txBody>
      </p:sp>
      <p:grpSp>
        <p:nvGrpSpPr>
          <p:cNvPr id="24591" name="Группа 18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20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24594" name="Picture 2" descr="D:\лого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Заголовок 1"/>
          <p:cNvSpPr txBox="1">
            <a:spLocks/>
          </p:cNvSpPr>
          <p:nvPr/>
        </p:nvSpPr>
        <p:spPr bwMode="auto">
          <a:xfrm>
            <a:off x="528638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Этапы создания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Kashintseva_MA\AppData\Local\Microsoft\Windows\Temporary Internet Files\Content.Outlook\R6L8W8XA\Расходомеры (все) - Районы водоснабжения по сектара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2349500"/>
            <a:ext cx="7486650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68450" y="3933825"/>
            <a:ext cx="1768475" cy="527050"/>
          </a:xfrm>
          <a:prstGeom prst="rect">
            <a:avLst/>
          </a:prstGeom>
          <a:noFill/>
        </p:spPr>
        <p:txBody>
          <a:bodyPr lIns="95765" tIns="47886" rIns="95765" bIns="47886">
            <a:spAutoFit/>
          </a:bodyPr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РВ «Юго-Западный»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19675" y="3357563"/>
            <a:ext cx="1768475" cy="527050"/>
          </a:xfrm>
          <a:prstGeom prst="rect">
            <a:avLst/>
          </a:prstGeom>
          <a:noFill/>
        </p:spPr>
        <p:txBody>
          <a:bodyPr lIns="95765" tIns="47886" rIns="95765" bIns="47886">
            <a:spAutoFit/>
          </a:bodyPr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РВ «Юго-Восточный»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76513" y="3284538"/>
            <a:ext cx="3033712" cy="958850"/>
          </a:xfrm>
          <a:prstGeom prst="rect">
            <a:avLst/>
          </a:prstGeom>
          <a:noFill/>
        </p:spPr>
        <p:txBody>
          <a:bodyPr lIns="95765" tIns="47886" rIns="95765" bIns="47886">
            <a:spAutoFit/>
          </a:bodyPr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«ЮЖНАЯ ЗОНА»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488950" y="11588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1. Деление Зоны на сектора водоснабжения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21425" y="4508500"/>
            <a:ext cx="3254375" cy="2162175"/>
          </a:xfrm>
          <a:prstGeom prst="roundRect">
            <a:avLst/>
          </a:prstGeom>
          <a:solidFill>
            <a:srgbClr val="CFDDED"/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lIns="91435" rIns="91435">
            <a:spAutoFit/>
          </a:bodyPr>
          <a:lstStyle/>
          <a:p>
            <a:pPr defTabSz="957759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Принципы деления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:</a:t>
            </a:r>
          </a:p>
          <a:p>
            <a:pPr marL="478878" lvl="1" indent="0" defTabSz="957759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Arial" pitchFamily="34" charset="0"/>
              <a:buChar char="─"/>
              <a:defRPr/>
            </a:pPr>
            <a:r>
              <a:rPr lang="en-US" sz="1600" dirty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 границы </a:t>
            </a:r>
            <a:r>
              <a:rPr lang="ru-RU" sz="1600" dirty="0" err="1">
                <a:latin typeface="+mn-lt"/>
              </a:rPr>
              <a:t>адм</a:t>
            </a:r>
            <a:r>
              <a:rPr lang="ru-RU" sz="1600" dirty="0">
                <a:latin typeface="+mn-lt"/>
              </a:rPr>
              <a:t>. районов</a:t>
            </a:r>
          </a:p>
          <a:p>
            <a:pPr marL="478878" lvl="1" indent="0" defTabSz="957759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itchFamily="34" charset="0"/>
              <a:buChar char="─"/>
              <a:defRPr/>
            </a:pPr>
            <a:r>
              <a:rPr lang="ru-RU" sz="1600" dirty="0">
                <a:latin typeface="+mn-lt"/>
              </a:rPr>
              <a:t>  география</a:t>
            </a:r>
          </a:p>
          <a:p>
            <a:pPr marL="478878" lvl="1" indent="0" defTabSz="957759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itchFamily="34" charset="0"/>
              <a:buChar char="─"/>
              <a:defRPr/>
            </a:pPr>
            <a:r>
              <a:rPr lang="ru-RU" sz="1600" dirty="0">
                <a:latin typeface="+mn-lt"/>
              </a:rPr>
              <a:t>  кол-во </a:t>
            </a:r>
            <a:r>
              <a:rPr lang="ru-RU" sz="1600" dirty="0" err="1">
                <a:latin typeface="+mn-lt"/>
              </a:rPr>
              <a:t>перетоков</a:t>
            </a:r>
            <a:endParaRPr lang="en-US" sz="1600" dirty="0">
              <a:latin typeface="+mn-lt"/>
            </a:endParaRPr>
          </a:p>
          <a:p>
            <a:pPr marL="478878" lvl="1" indent="0" defTabSz="957759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itchFamily="34" charset="0"/>
              <a:buChar char="─"/>
              <a:defRPr/>
            </a:pPr>
            <a:r>
              <a:rPr lang="en-US" sz="1600" dirty="0">
                <a:latin typeface="+mn-lt"/>
              </a:rPr>
              <a:t>  </a:t>
            </a:r>
            <a:r>
              <a:rPr lang="ru-RU" sz="1600" dirty="0">
                <a:latin typeface="+mn-lt"/>
              </a:rPr>
              <a:t>расположение</a:t>
            </a:r>
          </a:p>
          <a:p>
            <a:pPr marL="478878" lvl="1" indent="0" defTabSz="957759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ru-RU" sz="1600" dirty="0">
                <a:latin typeface="+mn-lt"/>
              </a:rPr>
              <a:t>     межсекторных</a:t>
            </a:r>
          </a:p>
          <a:p>
            <a:pPr marL="478878" lvl="1" indent="0" defTabSz="957759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ru-RU" sz="1600" dirty="0">
                <a:latin typeface="+mn-lt"/>
              </a:rPr>
              <a:t>     расходомеров</a:t>
            </a:r>
            <a:endParaRPr lang="ru-RU" sz="1800" dirty="0"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4850" y="765175"/>
            <a:ext cx="7920038" cy="1474788"/>
          </a:xfrm>
          <a:prstGeom prst="rect">
            <a:avLst/>
          </a:prstGeom>
        </p:spPr>
        <p:txBody>
          <a:bodyPr lIns="91435" rIns="91435">
            <a:spAutoFit/>
          </a:bodyPr>
          <a:lstStyle/>
          <a:p>
            <a:pPr defTabSz="914345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kern="0" dirty="0">
                <a:latin typeface="+mn-lt"/>
              </a:rPr>
              <a:t>Выделение </a:t>
            </a:r>
            <a:r>
              <a:rPr lang="ru-RU" sz="1600" b="1" kern="0" dirty="0">
                <a:latin typeface="+mn-lt"/>
              </a:rPr>
              <a:t>гидравлически изолированных </a:t>
            </a:r>
            <a:r>
              <a:rPr lang="ru-RU" sz="1600" kern="0" dirty="0">
                <a:latin typeface="+mn-lt"/>
              </a:rPr>
              <a:t>участков</a:t>
            </a:r>
            <a:r>
              <a:rPr lang="ru-RU" sz="1600" b="1" kern="0" dirty="0">
                <a:latin typeface="+mn-lt"/>
              </a:rPr>
              <a:t> </a:t>
            </a:r>
            <a:r>
              <a:rPr lang="ru-RU" sz="1600" kern="0" dirty="0">
                <a:latin typeface="+mn-lt"/>
              </a:rPr>
              <a:t>в распределительной сети, потребление воды в которых контролируется </a:t>
            </a:r>
            <a:r>
              <a:rPr lang="ru-RU" sz="1400" b="1" kern="0" dirty="0">
                <a:solidFill>
                  <a:srgbClr val="000000"/>
                </a:solidFill>
                <a:latin typeface="Arial"/>
              </a:rPr>
              <a:t>контролируется счетчиками</a:t>
            </a:r>
            <a:r>
              <a:rPr lang="ru-RU" sz="1400" kern="0" dirty="0">
                <a:solidFill>
                  <a:srgbClr val="000000"/>
                </a:solidFill>
                <a:latin typeface="Arial"/>
              </a:rPr>
              <a:t> воды.</a:t>
            </a:r>
          </a:p>
          <a:p>
            <a:pPr marL="366692" lvl="1" indent="-176203" defTabSz="914345" eaLnBrk="1" hangingPunct="1"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ru-RU" sz="1400" kern="0" dirty="0">
                <a:solidFill>
                  <a:srgbClr val="000000"/>
                </a:solidFill>
                <a:latin typeface="Arial"/>
              </a:rPr>
              <a:t>Учет водопотребления;</a:t>
            </a:r>
          </a:p>
          <a:p>
            <a:pPr marL="366692" lvl="1" indent="-176203" defTabSz="957759" eaLnBrk="1" fontAlgn="auto" hangingPunct="1"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ru-RU" sz="1400" kern="0" dirty="0">
                <a:solidFill>
                  <a:srgbClr val="000000"/>
                </a:solidFill>
                <a:latin typeface="Arial"/>
              </a:rPr>
              <a:t>Обнаружение утечек;</a:t>
            </a:r>
          </a:p>
          <a:p>
            <a:pPr marL="366692" lvl="1" indent="-176203" defTabSz="914345" eaLnBrk="1" hangingPunct="1"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ru-RU" sz="1400" kern="0" dirty="0">
                <a:solidFill>
                  <a:srgbClr val="000000"/>
                </a:solidFill>
                <a:latin typeface="Arial"/>
              </a:rPr>
              <a:t>Управление давлением</a:t>
            </a:r>
            <a:endParaRPr lang="ru-RU" sz="1600" kern="0" dirty="0">
              <a:latin typeface="+mn-lt"/>
            </a:endParaRPr>
          </a:p>
        </p:txBody>
      </p:sp>
      <p:grpSp>
        <p:nvGrpSpPr>
          <p:cNvPr id="25609" name="Группа 11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3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25612" name="Picture 2" descr="D:\лого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 bwMode="gray">
          <a:xfrm>
            <a:off x="6524625" y="1330325"/>
            <a:ext cx="3381375" cy="10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marL="171450" indent="-171450" algn="just" defTabSz="91440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879BAA"/>
              </a:buClr>
              <a:defRPr/>
            </a:pPr>
            <a:r>
              <a:rPr lang="ru-RU" sz="12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Население</a:t>
            </a:r>
            <a:r>
              <a:rPr lang="en-US" sz="12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		</a:t>
            </a:r>
            <a:r>
              <a:rPr lang="ru-RU" sz="12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1 </a:t>
            </a:r>
            <a:r>
              <a:rPr lang="en-US" sz="12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2</a:t>
            </a:r>
            <a:r>
              <a:rPr lang="ru-RU" sz="12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74 </a:t>
            </a:r>
            <a:r>
              <a:rPr lang="en-US" sz="12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000 </a:t>
            </a:r>
            <a:r>
              <a:rPr lang="ru-RU" sz="12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человек</a:t>
            </a:r>
            <a:endParaRPr lang="en-US" sz="1200" kern="0" dirty="0">
              <a:solidFill>
                <a:srgbClr val="000000"/>
              </a:solidFill>
              <a:latin typeface="Arial" pitchFamily="34" charset="0"/>
              <a:ea typeface="ＭＳ Ｐゴシック" charset="-128"/>
            </a:endParaRPr>
          </a:p>
          <a:p>
            <a:pPr marL="171450" indent="-171450" algn="just" defTabSz="91440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879BAA"/>
              </a:buClr>
              <a:defRPr/>
            </a:pPr>
            <a:r>
              <a:rPr lang="ru-RU" sz="12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Площадь</a:t>
            </a:r>
            <a:r>
              <a:rPr lang="en-US" sz="12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		</a:t>
            </a:r>
            <a:r>
              <a:rPr lang="ru-RU" sz="12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194,7 км</a:t>
            </a:r>
            <a:r>
              <a:rPr lang="ru-RU" sz="1200" kern="0" baseline="30000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2</a:t>
            </a:r>
            <a:endParaRPr lang="en-US" sz="1200" kern="0" dirty="0">
              <a:solidFill>
                <a:srgbClr val="000000"/>
              </a:solidFill>
              <a:latin typeface="Arial" pitchFamily="34" charset="0"/>
              <a:ea typeface="ＭＳ Ｐゴシック" charset="-128"/>
            </a:endParaRPr>
          </a:p>
          <a:p>
            <a:pPr marL="171450" indent="-171450" algn="just" defTabSz="91440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879BAA"/>
              </a:buClr>
              <a:defRPr/>
            </a:pPr>
            <a:r>
              <a:rPr lang="ru-RU" sz="12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Потребление</a:t>
            </a:r>
            <a:r>
              <a:rPr lang="en-US" sz="12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	</a:t>
            </a:r>
            <a:r>
              <a:rPr lang="ru-RU" sz="12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496 </a:t>
            </a:r>
            <a:r>
              <a:rPr lang="en-US" sz="12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000 </a:t>
            </a:r>
            <a:r>
              <a:rPr lang="ru-RU" sz="12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 м</a:t>
            </a:r>
            <a:r>
              <a:rPr lang="ru-RU" sz="1200" kern="0" baseline="30000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3</a:t>
            </a:r>
            <a:r>
              <a:rPr lang="ru-RU" sz="12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/день</a:t>
            </a:r>
            <a:endParaRPr lang="en-US" sz="1200" kern="0" dirty="0">
              <a:solidFill>
                <a:srgbClr val="000000"/>
              </a:solidFill>
              <a:latin typeface="Arial" pitchFamily="34" charset="0"/>
              <a:ea typeface="ＭＳ Ｐゴシック" charset="-128"/>
            </a:endParaRPr>
          </a:p>
          <a:p>
            <a:pPr marL="171450" indent="-171450" algn="just" defTabSz="91440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879BAA"/>
              </a:buClr>
              <a:defRPr/>
            </a:pPr>
            <a:r>
              <a:rPr lang="ru-RU" sz="12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Протяженность сетей</a:t>
            </a:r>
            <a:r>
              <a:rPr lang="en-US" sz="12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	</a:t>
            </a:r>
            <a:r>
              <a:rPr lang="ru-RU" sz="12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1 </a:t>
            </a:r>
            <a:r>
              <a:rPr lang="en-US" sz="12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578,2</a:t>
            </a:r>
            <a:r>
              <a:rPr lang="ru-RU" sz="12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 км</a:t>
            </a:r>
            <a:endParaRPr lang="en-US" sz="1200" kern="0" dirty="0">
              <a:solidFill>
                <a:srgbClr val="000000"/>
              </a:solidFill>
              <a:latin typeface="Arial" pitchFamily="34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1163"/>
            <a:ext cx="9906000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1Лена\РАБОТЫ\ВОДОКАНАЛ\брендбук\презентация\Untitled-1.png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</a:blip>
          <a:srcRect/>
          <a:stretch>
            <a:fillRect/>
          </a:stretch>
        </p:blipFill>
        <p:spPr bwMode="auto">
          <a:xfrm>
            <a:off x="464317" y="214290"/>
            <a:ext cx="844209" cy="500066"/>
          </a:xfrm>
          <a:prstGeom prst="rect">
            <a:avLst/>
          </a:prstGeom>
          <a:noFill/>
        </p:spPr>
      </p:pic>
      <p:sp>
        <p:nvSpPr>
          <p:cNvPr id="26628" name="Заголовок 1"/>
          <p:cNvSpPr>
            <a:spLocks/>
          </p:cNvSpPr>
          <p:nvPr/>
        </p:nvSpPr>
        <p:spPr bwMode="auto">
          <a:xfrm>
            <a:off x="1052513" y="115888"/>
            <a:ext cx="885348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 anchor="ctr"/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0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Геоинформационная система водоснабжения и канализации  Санкт-Петербурга</a:t>
            </a:r>
          </a:p>
        </p:txBody>
      </p:sp>
      <p:sp>
        <p:nvSpPr>
          <p:cNvPr id="19" name="Text Box 1025"/>
          <p:cNvSpPr txBox="1">
            <a:spLocks noChangeArrowheads="1"/>
          </p:cNvSpPr>
          <p:nvPr/>
        </p:nvSpPr>
        <p:spPr bwMode="auto">
          <a:xfrm>
            <a:off x="1147763" y="892175"/>
            <a:ext cx="5226050" cy="350838"/>
          </a:xfrm>
          <a:prstGeom prst="rect">
            <a:avLst/>
          </a:prstGeom>
          <a:noFill/>
          <a:ln>
            <a:noFill/>
          </a:ln>
        </p:spPr>
        <p:txBody>
          <a:bodyPr lIns="91435" rIns="9143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57759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Возможности системы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59613" y="981075"/>
            <a:ext cx="2652712" cy="163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31" name="Прямоугольник 1"/>
          <p:cNvSpPr>
            <a:spLocks noChangeArrowheads="1"/>
          </p:cNvSpPr>
          <p:nvPr/>
        </p:nvSpPr>
        <p:spPr bwMode="auto">
          <a:xfrm>
            <a:off x="2508250" y="1131888"/>
            <a:ext cx="4551363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>
            <a:spAutoFit/>
          </a:bodyPr>
          <a:lstStyle>
            <a:lvl1pPr marL="342900" indent="-3429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3413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indent="-341313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indent="-341313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indent="-341313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indent="-341313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4" algn="just" eaLnBrk="1" hangingPunct="1">
              <a:buFontTx/>
              <a:buChar char="•"/>
            </a:pPr>
            <a:r>
              <a:rPr lang="ru-RU" altLang="ru-RU" sz="1100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Оперативный доступ к информации, характеризующей объекты городской инфраструктуры.</a:t>
            </a:r>
          </a:p>
          <a:p>
            <a:pPr marL="0" lvl="4" algn="just" eaLnBrk="1" hangingPunct="1">
              <a:buFontTx/>
              <a:buChar char="•"/>
            </a:pPr>
            <a:r>
              <a:rPr lang="ru-RU" altLang="ru-RU" sz="1100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Возможность комплексного отображения инженерных сетей, картографических слоев, адресной базы, растровых материалов масштаба </a:t>
            </a:r>
            <a:r>
              <a:rPr lang="ru-RU" altLang="ru-RU" sz="1100" b="1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1:500 и 1:2000 </a:t>
            </a:r>
            <a:r>
              <a:rPr lang="ru-RU" altLang="ru-RU" sz="1100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 аэрофотосъемки</a:t>
            </a:r>
          </a:p>
        </p:txBody>
      </p:sp>
      <p:pic>
        <p:nvPicPr>
          <p:cNvPr id="22" name="Picture 4" descr="IMG_837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05713" y="5300663"/>
            <a:ext cx="2143125" cy="1338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33" name="Прямоугольник 1"/>
          <p:cNvSpPr>
            <a:spLocks noChangeArrowheads="1"/>
          </p:cNvSpPr>
          <p:nvPr/>
        </p:nvSpPr>
        <p:spPr bwMode="auto">
          <a:xfrm>
            <a:off x="2508250" y="4718050"/>
            <a:ext cx="51228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ru-RU" altLang="ru-RU" sz="1100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Всего для работы используется более </a:t>
            </a:r>
            <a:r>
              <a:rPr lang="ru-RU" altLang="ru-RU" sz="1100" b="1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400</a:t>
            </a:r>
            <a:r>
              <a:rPr lang="ru-RU" altLang="ru-RU" sz="1100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картографических слоев, из них основные: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дежурный ежемесячно обновляемый кадастровый план Санкт-Петербурга.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картографические материалы масштабов </a:t>
            </a:r>
            <a:r>
              <a:rPr lang="ru-RU" altLang="ru-RU" sz="1100" b="1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1:10000, 1:2000, 1:500</a:t>
            </a:r>
            <a:r>
              <a:rPr lang="ru-RU" altLang="ru-RU" sz="1100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материалы аэрофотосъемки 2011 года,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материалы территориального зонирования, 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ежемесячно обновляемая карта инвестиционных проектов,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цифровой план поверхностей города Санкт-Петербурга.</a:t>
            </a:r>
          </a:p>
          <a:p>
            <a:pPr algn="just" eaLnBrk="1" hangingPunct="1"/>
            <a:endParaRPr lang="ru-RU" altLang="ru-RU" sz="1100">
              <a:solidFill>
                <a:srgbClr val="40404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634" name="Прямоугольник 1"/>
          <p:cNvSpPr>
            <a:spLocks noChangeArrowheads="1"/>
          </p:cNvSpPr>
          <p:nvPr/>
        </p:nvSpPr>
        <p:spPr bwMode="auto">
          <a:xfrm>
            <a:off x="2508250" y="2176463"/>
            <a:ext cx="455136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>
            <a:spAutoFit/>
          </a:bodyPr>
          <a:lstStyle>
            <a:lvl1pPr marL="342900" indent="-3429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3413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indent="-341313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indent="-341313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indent="-341313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indent="-341313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4" algn="just" eaLnBrk="1" hangingPunct="1">
              <a:buFontTx/>
              <a:buChar char="•"/>
            </a:pPr>
            <a:r>
              <a:rPr lang="ru-RU" altLang="ru-RU" sz="1100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Доступ к информации мониторинга плановых и аварийных работ на инженерных сетях, что позволяет производить оперативный анализ аварийности на сетях Предприятия</a:t>
            </a:r>
          </a:p>
          <a:p>
            <a:pPr marL="0" lvl="4" algn="just" eaLnBrk="1" hangingPunct="1">
              <a:buFontTx/>
              <a:buChar char="•"/>
            </a:pPr>
            <a:r>
              <a:rPr lang="ru-RU" altLang="ru-RU" sz="1100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Основа для интеграции и сопряжения различных информационных систем предприятия на едином информационном пространстве</a:t>
            </a:r>
          </a:p>
          <a:p>
            <a:pPr marL="0" lvl="4" algn="just" eaLnBrk="1" hangingPunct="1">
              <a:buFontTx/>
              <a:buChar char="•"/>
            </a:pPr>
            <a:r>
              <a:rPr lang="ru-RU" altLang="ru-RU" sz="1100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Общее количество пользователей системы 1500 человек</a:t>
            </a:r>
          </a:p>
          <a:p>
            <a:pPr marL="0" lvl="4" algn="just" eaLnBrk="1" hangingPunct="1">
              <a:buFontTx/>
              <a:buChar char="•"/>
            </a:pPr>
            <a:r>
              <a:rPr lang="ru-RU" altLang="ru-RU" sz="1100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Система обеспечивает режим секретности при работе с водопроводными сетями, может работать в двух режимах – стационарное рабочее место и мобильное рабочее место.</a:t>
            </a:r>
          </a:p>
          <a:p>
            <a:pPr marL="0" lvl="4" algn="just" eaLnBrk="1" hangingPunct="1">
              <a:buFontTx/>
              <a:buChar char="•"/>
            </a:pPr>
            <a:endParaRPr lang="ru-RU" altLang="ru-RU" sz="1100">
              <a:solidFill>
                <a:srgbClr val="40404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1025"/>
          <p:cNvSpPr txBox="1">
            <a:spLocks noChangeArrowheads="1"/>
          </p:cNvSpPr>
          <p:nvPr/>
        </p:nvSpPr>
        <p:spPr bwMode="auto">
          <a:xfrm>
            <a:off x="2951163" y="4370388"/>
            <a:ext cx="3625850" cy="350837"/>
          </a:xfrm>
          <a:prstGeom prst="rect">
            <a:avLst/>
          </a:prstGeom>
          <a:noFill/>
          <a:ln>
            <a:noFill/>
          </a:ln>
        </p:spPr>
        <p:txBody>
          <a:bodyPr lIns="91435" rIns="9143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57759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Техническая база</a:t>
            </a:r>
          </a:p>
        </p:txBody>
      </p:sp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850" y="1447800"/>
            <a:ext cx="2184400" cy="179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3675" y="3994150"/>
            <a:ext cx="2184400" cy="1976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6638" name="Group 24"/>
          <p:cNvGrpSpPr>
            <a:grpSpLocks/>
          </p:cNvGrpSpPr>
          <p:nvPr/>
        </p:nvGrpSpPr>
        <p:grpSpPr bwMode="auto">
          <a:xfrm>
            <a:off x="7839075" y="2781300"/>
            <a:ext cx="1833563" cy="2305050"/>
            <a:chOff x="3152" y="436"/>
            <a:chExt cx="1770" cy="2330"/>
          </a:xfrm>
        </p:grpSpPr>
        <p:pic>
          <p:nvPicPr>
            <p:cNvPr id="29" name="Picture 9" descr="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207" y="1394"/>
              <a:ext cx="1715" cy="13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" name="Picture 10" descr="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213" y="901"/>
              <a:ext cx="1663" cy="13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Picture 11" descr="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152" y="436"/>
              <a:ext cx="1531" cy="12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6639" name="Группа 31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36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26642" name="Picture 2" descr="D:\лого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Заголовок 1"/>
          <p:cNvSpPr txBox="1">
            <a:spLocks/>
          </p:cNvSpPr>
          <p:nvPr/>
        </p:nvSpPr>
        <p:spPr bwMode="auto">
          <a:xfrm>
            <a:off x="415925" y="44450"/>
            <a:ext cx="89154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Геоинформационная система водоснабжения и канализации  </a:t>
            </a:r>
          </a:p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Санкт-Петербурга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636713"/>
            <a:ext cx="2289175" cy="1366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9" tIns="35999" rIns="35999" bIns="35999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88" y="819150"/>
            <a:ext cx="4460875" cy="809625"/>
          </a:xfrm>
        </p:spPr>
        <p:txBody>
          <a:bodyPr rtlCol="0">
            <a:normAutofit fontScale="90000"/>
          </a:bodyPr>
          <a:lstStyle/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Разделение в зависимости от расположения границ административных районов</a:t>
            </a:r>
          </a:p>
        </p:txBody>
      </p: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00025" y="1924050"/>
            <a:ext cx="4392613" cy="4375150"/>
            <a:chOff x="200472" y="1924021"/>
            <a:chExt cx="4392488" cy="4374945"/>
          </a:xfrm>
        </p:grpSpPr>
        <p:pic>
          <p:nvPicPr>
            <p:cNvPr id="28687" name="Picture 1" descr="D:\Kusher\Vodokanal\Literature\From vodokan\maps Remake\DMA\карта РВ ЮЗ\adm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96" y="1924021"/>
              <a:ext cx="4176464" cy="4374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8" name="TextBox 6"/>
            <p:cNvSpPr txBox="1">
              <a:spLocks noChangeArrowheads="1"/>
            </p:cNvSpPr>
            <p:nvPr/>
          </p:nvSpPr>
          <p:spPr bwMode="auto">
            <a:xfrm>
              <a:off x="2792760" y="4444302"/>
              <a:ext cx="166276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altLang="ru-RU" sz="1400" b="1">
                  <a:solidFill>
                    <a:srgbClr val="F66E13"/>
                  </a:solidFill>
                </a:rPr>
                <a:t>Московский район</a:t>
              </a:r>
            </a:p>
          </p:txBody>
        </p:sp>
        <p:sp>
          <p:nvSpPr>
            <p:cNvPr id="28689" name="TextBox 7"/>
            <p:cNvSpPr txBox="1">
              <a:spLocks noChangeArrowheads="1"/>
            </p:cNvSpPr>
            <p:nvPr/>
          </p:nvSpPr>
          <p:spPr bwMode="auto">
            <a:xfrm>
              <a:off x="1712640" y="2932134"/>
              <a:ext cx="154561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altLang="ru-RU" sz="1400" b="1">
                  <a:solidFill>
                    <a:srgbClr val="F66E13"/>
                  </a:solidFill>
                </a:rPr>
                <a:t>Кировский район</a:t>
              </a:r>
            </a:p>
          </p:txBody>
        </p:sp>
        <p:sp>
          <p:nvSpPr>
            <p:cNvPr id="28690" name="TextBox 8"/>
            <p:cNvSpPr txBox="1">
              <a:spLocks noChangeArrowheads="1"/>
            </p:cNvSpPr>
            <p:nvPr/>
          </p:nvSpPr>
          <p:spPr bwMode="auto">
            <a:xfrm>
              <a:off x="632520" y="3652214"/>
              <a:ext cx="173509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altLang="ru-RU" sz="1400" b="1">
                  <a:solidFill>
                    <a:srgbClr val="F66E13"/>
                  </a:solidFill>
                </a:rPr>
                <a:t>Красносельский р-н</a:t>
              </a:r>
            </a:p>
          </p:txBody>
        </p:sp>
        <p:grpSp>
          <p:nvGrpSpPr>
            <p:cNvPr id="28691" name="Group 36"/>
            <p:cNvGrpSpPr>
              <a:grpSpLocks/>
            </p:cNvGrpSpPr>
            <p:nvPr/>
          </p:nvGrpSpPr>
          <p:grpSpPr bwMode="auto">
            <a:xfrm>
              <a:off x="200472" y="1924022"/>
              <a:ext cx="2129256" cy="872379"/>
              <a:chOff x="200472" y="1924022"/>
              <a:chExt cx="2129256" cy="872379"/>
            </a:xfrm>
          </p:grpSpPr>
          <p:cxnSp>
            <p:nvCxnSpPr>
              <p:cNvPr id="28692" name="Straight Connector 16"/>
              <p:cNvCxnSpPr>
                <a:cxnSpLocks noChangeShapeType="1"/>
              </p:cNvCxnSpPr>
              <p:nvPr/>
            </p:nvCxnSpPr>
            <p:spPr bwMode="auto">
              <a:xfrm>
                <a:off x="200472" y="2060207"/>
                <a:ext cx="341288" cy="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693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200472" y="2356954"/>
                <a:ext cx="341288" cy="0"/>
              </a:xfrm>
              <a:prstGeom prst="line">
                <a:avLst/>
              </a:prstGeom>
              <a:noFill/>
              <a:ln w="31750" algn="ctr">
                <a:solidFill>
                  <a:srgbClr val="F66E1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694" name="Straight Connector 18"/>
              <p:cNvCxnSpPr>
                <a:cxnSpLocks noChangeShapeType="1"/>
              </p:cNvCxnSpPr>
              <p:nvPr/>
            </p:nvCxnSpPr>
            <p:spPr bwMode="auto">
              <a:xfrm>
                <a:off x="200472" y="2636128"/>
                <a:ext cx="341288" cy="0"/>
              </a:xfrm>
              <a:prstGeom prst="line">
                <a:avLst/>
              </a:prstGeom>
              <a:noFill/>
              <a:ln w="317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695" name="TextBox 19"/>
              <p:cNvSpPr txBox="1">
                <a:spLocks noChangeArrowheads="1"/>
              </p:cNvSpPr>
              <p:nvPr/>
            </p:nvSpPr>
            <p:spPr bwMode="auto">
              <a:xfrm>
                <a:off x="549849" y="1924022"/>
                <a:ext cx="136755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ru-RU" altLang="ru-RU" sz="1200"/>
                  <a:t>границы секторов</a:t>
                </a:r>
              </a:p>
            </p:txBody>
          </p:sp>
          <p:sp>
            <p:nvSpPr>
              <p:cNvPr id="28696" name="TextBox 20"/>
              <p:cNvSpPr txBox="1">
                <a:spLocks noChangeArrowheads="1"/>
              </p:cNvSpPr>
              <p:nvPr/>
            </p:nvSpPr>
            <p:spPr bwMode="auto">
              <a:xfrm>
                <a:off x="549848" y="2231799"/>
                <a:ext cx="167225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ru-RU" altLang="ru-RU" sz="1200"/>
                  <a:t>границы адм. районов</a:t>
                </a:r>
              </a:p>
            </p:txBody>
          </p:sp>
          <p:sp>
            <p:nvSpPr>
              <p:cNvPr id="28697" name="TextBox 21"/>
              <p:cNvSpPr txBox="1">
                <a:spLocks noChangeArrowheads="1"/>
              </p:cNvSpPr>
              <p:nvPr/>
            </p:nvSpPr>
            <p:spPr bwMode="auto">
              <a:xfrm>
                <a:off x="539943" y="2519402"/>
                <a:ext cx="178978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ru-RU" altLang="ru-RU" sz="1200"/>
                  <a:t>граница внутри Урицкой</a:t>
                </a:r>
              </a:p>
            </p:txBody>
          </p:sp>
        </p:grp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5005388" y="838200"/>
            <a:ext cx="4900612" cy="5470525"/>
            <a:chOff x="5005154" y="542728"/>
            <a:chExt cx="4900845" cy="5471370"/>
          </a:xfrm>
        </p:grpSpPr>
        <p:pic>
          <p:nvPicPr>
            <p:cNvPr id="28682" name="Picture 4" descr="D:\Kusher\Vodokanal\Literature\From vodokan\maps Remake\DMA\карта РВ ЮЗ\g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7016" y="1556792"/>
              <a:ext cx="4808983" cy="4457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8683" name="Straight Connector 15"/>
            <p:cNvCxnSpPr>
              <a:cxnSpLocks noChangeShapeType="1"/>
            </p:cNvCxnSpPr>
            <p:nvPr/>
          </p:nvCxnSpPr>
          <p:spPr bwMode="auto">
            <a:xfrm flipH="1">
              <a:off x="6088627" y="4172793"/>
              <a:ext cx="642530" cy="863174"/>
            </a:xfrm>
            <a:prstGeom prst="line">
              <a:avLst/>
            </a:prstGeom>
            <a:noFill/>
            <a:ln w="22225" algn="ctr">
              <a:solidFill>
                <a:srgbClr val="00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Rectangle 22"/>
            <p:cNvSpPr/>
            <p:nvPr/>
          </p:nvSpPr>
          <p:spPr>
            <a:xfrm>
              <a:off x="5005154" y="1458857"/>
              <a:ext cx="2597273" cy="11018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 defTabSz="95775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chemeClr val="tx1"/>
                </a:solidFill>
              </a:endParaRPr>
            </a:p>
          </p:txBody>
        </p:sp>
        <p:grpSp>
          <p:nvGrpSpPr>
            <p:cNvPr id="24" name="Group 14"/>
            <p:cNvGrpSpPr/>
            <p:nvPr/>
          </p:nvGrpSpPr>
          <p:grpSpPr>
            <a:xfrm>
              <a:off x="5313040" y="1628800"/>
              <a:ext cx="2088890" cy="831693"/>
              <a:chOff x="6411505" y="3011798"/>
              <a:chExt cx="2459736" cy="979156"/>
            </a:xfrm>
            <a:solidFill>
              <a:schemeClr val="bg1"/>
            </a:solidFill>
          </p:grpSpPr>
          <p:sp>
            <p:nvSpPr>
              <p:cNvPr id="25" name="Rectangle 24"/>
              <p:cNvSpPr/>
              <p:nvPr/>
            </p:nvSpPr>
            <p:spPr bwMode="auto">
              <a:xfrm>
                <a:off x="6411505" y="3313642"/>
                <a:ext cx="2459736" cy="375471"/>
              </a:xfrm>
              <a:prstGeom prst="rect">
                <a:avLst/>
              </a:prstGeom>
              <a:grpFill/>
              <a:ln w="1905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72000" tIns="36000" rIns="72000" bIns="36000" anchor="ctr">
                <a:spAutoFit/>
              </a:bodyPr>
              <a:lstStyle/>
              <a:p>
                <a:pPr algn="ctr" defTabSz="914345" eaLnBrk="1" hangingPunct="1">
                  <a:spcBef>
                    <a:spcPct val="50000"/>
                  </a:spcBef>
                  <a:defRPr/>
                </a:pPr>
                <a:endParaRPr lang="ru-RU" sz="1600" dirty="0">
                  <a:latin typeface="+mn-lt"/>
                </a:endParaRPr>
              </a:p>
            </p:txBody>
          </p:sp>
          <p:grpSp>
            <p:nvGrpSpPr>
              <p:cNvPr id="26" name="Group 12"/>
              <p:cNvGrpSpPr/>
              <p:nvPr/>
            </p:nvGrpSpPr>
            <p:grpSpPr>
              <a:xfrm>
                <a:off x="6491374" y="3011798"/>
                <a:ext cx="2299998" cy="979156"/>
                <a:chOff x="6440498" y="5209781"/>
                <a:chExt cx="2299998" cy="979156"/>
              </a:xfrm>
              <a:grpFill/>
            </p:grpSpPr>
            <p:pic>
              <p:nvPicPr>
                <p:cNvPr id="27" name="Picture 2" descr="D:\Kusher\Vodokanal\Literature\From vodokan\maps Remake\DMA\legend.PN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454496" y="5455512"/>
                  <a:ext cx="2286000" cy="733425"/>
                </a:xfrm>
                <a:prstGeom prst="rect">
                  <a:avLst/>
                </a:prstGeom>
                <a:grpFill/>
              </p:spPr>
            </p:pic>
            <p:cxnSp>
              <p:nvCxnSpPr>
                <p:cNvPr id="28" name="Straight Connector 27"/>
                <p:cNvCxnSpPr/>
                <p:nvPr/>
              </p:nvCxnSpPr>
              <p:spPr bwMode="auto">
                <a:xfrm>
                  <a:off x="6440498" y="5373399"/>
                  <a:ext cx="315035" cy="0"/>
                </a:xfrm>
                <a:prstGeom prst="line">
                  <a:avLst/>
                </a:prstGeom>
                <a:grpFill/>
                <a:ln w="3175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9" name="TextBox 28"/>
                <p:cNvSpPr txBox="1"/>
                <p:nvPr/>
              </p:nvSpPr>
              <p:spPr>
                <a:xfrm>
                  <a:off x="6818112" y="5209781"/>
                  <a:ext cx="1610339" cy="326112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 defTabSz="957759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ru-RU" sz="1200" dirty="0">
                      <a:latin typeface="+mn-lt"/>
                    </a:rPr>
                    <a:t>границы секторов</a:t>
                  </a:r>
                </a:p>
              </p:txBody>
            </p:sp>
          </p:grpSp>
        </p:grpSp>
        <p:sp>
          <p:nvSpPr>
            <p:cNvPr id="32" name="TextBox 31"/>
            <p:cNvSpPr txBox="1"/>
            <p:nvPr/>
          </p:nvSpPr>
          <p:spPr>
            <a:xfrm>
              <a:off x="5889433" y="542728"/>
              <a:ext cx="3543468" cy="6462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57759" eaLnBrk="1" fontAlgn="b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800" b="1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Разделение в зависимости от перепада высот</a:t>
              </a:r>
            </a:p>
          </p:txBody>
        </p:sp>
      </p:grpSp>
      <p:grpSp>
        <p:nvGrpSpPr>
          <p:cNvPr id="28678" name="Группа 30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33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28681" name="Picture 2" descr="D:\лого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Заголовок 1"/>
          <p:cNvSpPr txBox="1">
            <a:spLocks/>
          </p:cNvSpPr>
          <p:nvPr/>
        </p:nvSpPr>
        <p:spPr bwMode="auto">
          <a:xfrm>
            <a:off x="488950" y="11588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1. Деление Зоны на сектора водоснабжения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836613"/>
            <a:ext cx="4392613" cy="809625"/>
          </a:xfrm>
        </p:spPr>
        <p:txBody>
          <a:bodyPr rtlCol="0">
            <a:normAutofit fontScale="90000"/>
          </a:bodyPr>
          <a:lstStyle/>
          <a:p>
            <a:pPr defTabSz="957759"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Разделение с целью минимизации установки дополнительной расходометрии на границах секторов</a:t>
            </a:r>
            <a:endParaRPr lang="ru-RU" sz="1800" dirty="0"/>
          </a:p>
        </p:txBody>
      </p:sp>
      <p:grpSp>
        <p:nvGrpSpPr>
          <p:cNvPr id="170" name="Group 169"/>
          <p:cNvGrpSpPr>
            <a:grpSpLocks/>
          </p:cNvGrpSpPr>
          <p:nvPr/>
        </p:nvGrpSpPr>
        <p:grpSpPr bwMode="auto">
          <a:xfrm>
            <a:off x="200025" y="1773238"/>
            <a:ext cx="4900613" cy="4708525"/>
            <a:chOff x="200472" y="1556792"/>
            <a:chExt cx="4899406" cy="4709160"/>
          </a:xfrm>
        </p:grpSpPr>
        <p:pic>
          <p:nvPicPr>
            <p:cNvPr id="29708" name="Picture 1" descr="D:\Kusher\Vodokanal\Literature\From vodokan\maps Remake\DMA\карта РВ ЮЗ\map_vodokanal_DMA_green_noup.png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15" y="1556792"/>
              <a:ext cx="4869963" cy="470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9" name="Rectangle 79"/>
            <p:cNvSpPr>
              <a:spLocks noChangeArrowheads="1"/>
            </p:cNvSpPr>
            <p:nvPr/>
          </p:nvSpPr>
          <p:spPr bwMode="auto">
            <a:xfrm>
              <a:off x="3526800" y="2583976"/>
              <a:ext cx="144585" cy="142209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>
                  <a:latin typeface="Arial" panose="020B0604020202020204" pitchFamily="34" charset="0"/>
                </a:rPr>
                <a:t>1</a:t>
              </a:r>
              <a:endParaRPr lang="ru-RU" altLang="ru-RU" sz="800">
                <a:latin typeface="Arial" panose="020B0604020202020204" pitchFamily="34" charset="0"/>
              </a:endParaRPr>
            </a:p>
          </p:txBody>
        </p:sp>
        <p:sp>
          <p:nvSpPr>
            <p:cNvPr id="29710" name="Rectangle 80"/>
            <p:cNvSpPr>
              <a:spLocks noChangeArrowheads="1"/>
            </p:cNvSpPr>
            <p:nvPr/>
          </p:nvSpPr>
          <p:spPr bwMode="auto">
            <a:xfrm>
              <a:off x="3392727" y="2759001"/>
              <a:ext cx="144585" cy="142209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>
                  <a:latin typeface="Arial" panose="020B0604020202020204" pitchFamily="34" charset="0"/>
                </a:rPr>
                <a:t>1</a:t>
              </a:r>
              <a:endParaRPr lang="ru-RU" altLang="ru-RU" sz="800">
                <a:latin typeface="Arial" panose="020B0604020202020204" pitchFamily="34" charset="0"/>
              </a:endParaRPr>
            </a:p>
          </p:txBody>
        </p:sp>
        <p:sp>
          <p:nvSpPr>
            <p:cNvPr id="29711" name="Rectangle 81"/>
            <p:cNvSpPr>
              <a:spLocks noChangeArrowheads="1"/>
            </p:cNvSpPr>
            <p:nvPr/>
          </p:nvSpPr>
          <p:spPr bwMode="auto">
            <a:xfrm>
              <a:off x="3534687" y="2934027"/>
              <a:ext cx="144585" cy="142209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>
                  <a:latin typeface="Arial" panose="020B0604020202020204" pitchFamily="34" charset="0"/>
                </a:rPr>
                <a:t>1</a:t>
              </a:r>
              <a:endParaRPr lang="ru-RU" altLang="ru-RU" sz="800">
                <a:latin typeface="Arial" panose="020B0604020202020204" pitchFamily="34" charset="0"/>
              </a:endParaRPr>
            </a:p>
          </p:txBody>
        </p:sp>
        <p:sp>
          <p:nvSpPr>
            <p:cNvPr id="29712" name="Rectangle 86"/>
            <p:cNvSpPr>
              <a:spLocks noChangeArrowheads="1"/>
            </p:cNvSpPr>
            <p:nvPr/>
          </p:nvSpPr>
          <p:spPr bwMode="auto">
            <a:xfrm>
              <a:off x="3500513" y="3275874"/>
              <a:ext cx="144585" cy="142209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>
                  <a:latin typeface="Arial" panose="020B0604020202020204" pitchFamily="34" charset="0"/>
                </a:rPr>
                <a:t>4</a:t>
              </a:r>
              <a:endParaRPr lang="ru-RU" altLang="ru-RU" sz="800">
                <a:latin typeface="Arial" panose="020B0604020202020204" pitchFamily="34" charset="0"/>
              </a:endParaRPr>
            </a:p>
          </p:txBody>
        </p:sp>
        <p:sp>
          <p:nvSpPr>
            <p:cNvPr id="29713" name="Rectangle 89"/>
            <p:cNvSpPr>
              <a:spLocks noChangeArrowheads="1"/>
            </p:cNvSpPr>
            <p:nvPr/>
          </p:nvSpPr>
          <p:spPr bwMode="auto">
            <a:xfrm>
              <a:off x="3461080" y="3648352"/>
              <a:ext cx="144585" cy="142209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>
                  <a:latin typeface="Arial" panose="020B0604020202020204" pitchFamily="34" charset="0"/>
                </a:rPr>
                <a:t>3</a:t>
              </a:r>
              <a:endParaRPr lang="ru-RU" altLang="ru-RU" sz="800">
                <a:latin typeface="Arial" panose="020B0604020202020204" pitchFamily="34" charset="0"/>
              </a:endParaRPr>
            </a:p>
          </p:txBody>
        </p:sp>
        <p:sp>
          <p:nvSpPr>
            <p:cNvPr id="29714" name="Rectangle 120"/>
            <p:cNvSpPr>
              <a:spLocks noChangeArrowheads="1"/>
            </p:cNvSpPr>
            <p:nvPr/>
          </p:nvSpPr>
          <p:spPr bwMode="auto">
            <a:xfrm>
              <a:off x="3135107" y="4096308"/>
              <a:ext cx="144585" cy="142209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>
                  <a:latin typeface="Arial" panose="020B0604020202020204" pitchFamily="34" charset="0"/>
                </a:rPr>
                <a:t>1</a:t>
              </a:r>
              <a:endParaRPr lang="ru-RU" altLang="ru-RU" sz="800">
                <a:latin typeface="Arial" panose="020B0604020202020204" pitchFamily="34" charset="0"/>
              </a:endParaRPr>
            </a:p>
          </p:txBody>
        </p:sp>
        <p:sp>
          <p:nvSpPr>
            <p:cNvPr id="29715" name="Rectangle 131"/>
            <p:cNvSpPr>
              <a:spLocks noChangeArrowheads="1"/>
            </p:cNvSpPr>
            <p:nvPr/>
          </p:nvSpPr>
          <p:spPr bwMode="auto">
            <a:xfrm>
              <a:off x="2824906" y="4265864"/>
              <a:ext cx="144585" cy="142209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>
                  <a:latin typeface="Arial" panose="020B0604020202020204" pitchFamily="34" charset="0"/>
                </a:rPr>
                <a:t>1</a:t>
              </a:r>
              <a:endParaRPr lang="ru-RU" altLang="ru-RU" sz="800">
                <a:latin typeface="Arial" panose="020B0604020202020204" pitchFamily="34" charset="0"/>
              </a:endParaRPr>
            </a:p>
          </p:txBody>
        </p:sp>
        <p:sp>
          <p:nvSpPr>
            <p:cNvPr id="29716" name="Rectangle 137"/>
            <p:cNvSpPr>
              <a:spLocks noChangeArrowheads="1"/>
            </p:cNvSpPr>
            <p:nvPr/>
          </p:nvSpPr>
          <p:spPr bwMode="auto">
            <a:xfrm>
              <a:off x="200472" y="4099225"/>
              <a:ext cx="144585" cy="142209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>
                  <a:latin typeface="Arial" panose="020B0604020202020204" pitchFamily="34" charset="0"/>
                </a:rPr>
                <a:t>2</a:t>
              </a:r>
              <a:endParaRPr lang="ru-RU" altLang="ru-RU" sz="800">
                <a:latin typeface="Arial" panose="020B0604020202020204" pitchFamily="34" charset="0"/>
              </a:endParaRPr>
            </a:p>
          </p:txBody>
        </p:sp>
        <p:sp>
          <p:nvSpPr>
            <p:cNvPr id="29717" name="Rectangle 138"/>
            <p:cNvSpPr>
              <a:spLocks noChangeArrowheads="1"/>
            </p:cNvSpPr>
            <p:nvPr/>
          </p:nvSpPr>
          <p:spPr bwMode="auto">
            <a:xfrm>
              <a:off x="1772503" y="3271316"/>
              <a:ext cx="144585" cy="142209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>
                  <a:latin typeface="Arial" panose="020B0604020202020204" pitchFamily="34" charset="0"/>
                </a:rPr>
                <a:t>1</a:t>
              </a:r>
              <a:endParaRPr lang="ru-RU" altLang="ru-RU" sz="800">
                <a:latin typeface="Arial" panose="020B0604020202020204" pitchFamily="34" charset="0"/>
              </a:endParaRPr>
            </a:p>
          </p:txBody>
        </p:sp>
        <p:sp>
          <p:nvSpPr>
            <p:cNvPr id="29718" name="Rectangle 139"/>
            <p:cNvSpPr>
              <a:spLocks noChangeArrowheads="1"/>
            </p:cNvSpPr>
            <p:nvPr/>
          </p:nvSpPr>
          <p:spPr bwMode="auto">
            <a:xfrm>
              <a:off x="1721679" y="3394381"/>
              <a:ext cx="144585" cy="142209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>
                  <a:latin typeface="Arial" panose="020B0604020202020204" pitchFamily="34" charset="0"/>
                </a:rPr>
                <a:t>1</a:t>
              </a:r>
              <a:endParaRPr lang="ru-RU" altLang="ru-RU" sz="800">
                <a:latin typeface="Arial" panose="020B0604020202020204" pitchFamily="34" charset="0"/>
              </a:endParaRPr>
            </a:p>
          </p:txBody>
        </p:sp>
        <p:sp>
          <p:nvSpPr>
            <p:cNvPr id="29719" name="Rectangle 140"/>
            <p:cNvSpPr>
              <a:spLocks noChangeArrowheads="1"/>
            </p:cNvSpPr>
            <p:nvPr/>
          </p:nvSpPr>
          <p:spPr bwMode="auto">
            <a:xfrm>
              <a:off x="3061500" y="3159190"/>
              <a:ext cx="144585" cy="1422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>
                  <a:latin typeface="Arial" panose="020B0604020202020204" pitchFamily="34" charset="0"/>
                </a:rPr>
                <a:t>1</a:t>
              </a:r>
              <a:endParaRPr lang="ru-RU" altLang="ru-RU" sz="800">
                <a:latin typeface="Arial" panose="020B0604020202020204" pitchFamily="34" charset="0"/>
              </a:endParaRPr>
            </a:p>
          </p:txBody>
        </p:sp>
        <p:sp>
          <p:nvSpPr>
            <p:cNvPr id="29720" name="Rectangle 141"/>
            <p:cNvSpPr>
              <a:spLocks noChangeArrowheads="1"/>
            </p:cNvSpPr>
            <p:nvPr/>
          </p:nvSpPr>
          <p:spPr bwMode="auto">
            <a:xfrm>
              <a:off x="2707486" y="3148251"/>
              <a:ext cx="144585" cy="1422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>
                  <a:latin typeface="Arial" panose="020B0604020202020204" pitchFamily="34" charset="0"/>
                </a:rPr>
                <a:t>1</a:t>
              </a:r>
              <a:endParaRPr lang="ru-RU" altLang="ru-RU" sz="800">
                <a:latin typeface="Arial" panose="020B0604020202020204" pitchFamily="34" charset="0"/>
              </a:endParaRPr>
            </a:p>
          </p:txBody>
        </p:sp>
        <p:sp>
          <p:nvSpPr>
            <p:cNvPr id="29721" name="Rectangle 142"/>
            <p:cNvSpPr>
              <a:spLocks noChangeArrowheads="1"/>
            </p:cNvSpPr>
            <p:nvPr/>
          </p:nvSpPr>
          <p:spPr bwMode="auto">
            <a:xfrm>
              <a:off x="2626869" y="3308692"/>
              <a:ext cx="144585" cy="1422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>
                  <a:latin typeface="Arial" panose="020B0604020202020204" pitchFamily="34" charset="0"/>
                </a:rPr>
                <a:t>2</a:t>
              </a:r>
              <a:endParaRPr lang="ru-RU" altLang="ru-RU" sz="800">
                <a:latin typeface="Arial" panose="020B0604020202020204" pitchFamily="34" charset="0"/>
              </a:endParaRPr>
            </a:p>
          </p:txBody>
        </p:sp>
        <p:sp>
          <p:nvSpPr>
            <p:cNvPr id="29722" name="Rectangle 143"/>
            <p:cNvSpPr>
              <a:spLocks noChangeArrowheads="1"/>
            </p:cNvSpPr>
            <p:nvPr/>
          </p:nvSpPr>
          <p:spPr bwMode="auto">
            <a:xfrm>
              <a:off x="2476150" y="3491010"/>
              <a:ext cx="144585" cy="1422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>
                  <a:latin typeface="Arial" panose="020B0604020202020204" pitchFamily="34" charset="0"/>
                </a:rPr>
                <a:t>3</a:t>
              </a:r>
              <a:endParaRPr lang="ru-RU" altLang="ru-RU" sz="800">
                <a:latin typeface="Arial" panose="020B0604020202020204" pitchFamily="34" charset="0"/>
              </a:endParaRPr>
            </a:p>
          </p:txBody>
        </p:sp>
        <p:sp>
          <p:nvSpPr>
            <p:cNvPr id="29723" name="Rectangle 144"/>
            <p:cNvSpPr>
              <a:spLocks noChangeArrowheads="1"/>
            </p:cNvSpPr>
            <p:nvPr/>
          </p:nvSpPr>
          <p:spPr bwMode="auto">
            <a:xfrm>
              <a:off x="2413059" y="3655097"/>
              <a:ext cx="144585" cy="1422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>
                  <a:latin typeface="Arial" panose="020B0604020202020204" pitchFamily="34" charset="0"/>
                </a:rPr>
                <a:t>2</a:t>
              </a:r>
              <a:endParaRPr lang="ru-RU" altLang="ru-RU" sz="800">
                <a:latin typeface="Arial" panose="020B0604020202020204" pitchFamily="34" charset="0"/>
              </a:endParaRPr>
            </a:p>
          </p:txBody>
        </p:sp>
        <p:sp>
          <p:nvSpPr>
            <p:cNvPr id="29724" name="Rectangle 145"/>
            <p:cNvSpPr>
              <a:spLocks noChangeArrowheads="1"/>
            </p:cNvSpPr>
            <p:nvPr/>
          </p:nvSpPr>
          <p:spPr bwMode="auto">
            <a:xfrm>
              <a:off x="2262340" y="3713439"/>
              <a:ext cx="144585" cy="1422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>
                  <a:latin typeface="Arial" panose="020B0604020202020204" pitchFamily="34" charset="0"/>
                </a:rPr>
                <a:t>1</a:t>
              </a:r>
              <a:endParaRPr lang="ru-RU" altLang="ru-RU" sz="800">
                <a:latin typeface="Arial" panose="020B0604020202020204" pitchFamily="34" charset="0"/>
              </a:endParaRPr>
            </a:p>
          </p:txBody>
        </p:sp>
        <p:sp>
          <p:nvSpPr>
            <p:cNvPr id="29725" name="Rectangle 146"/>
            <p:cNvSpPr>
              <a:spLocks noChangeArrowheads="1"/>
            </p:cNvSpPr>
            <p:nvPr/>
          </p:nvSpPr>
          <p:spPr bwMode="auto">
            <a:xfrm>
              <a:off x="783018" y="4377808"/>
              <a:ext cx="144585" cy="1422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>
                  <a:latin typeface="Arial" panose="020B0604020202020204" pitchFamily="34" charset="0"/>
                </a:rPr>
                <a:t>2</a:t>
              </a:r>
              <a:endParaRPr lang="ru-RU" altLang="ru-RU" sz="800">
                <a:latin typeface="Arial" panose="020B0604020202020204" pitchFamily="34" charset="0"/>
              </a:endParaRPr>
            </a:p>
          </p:txBody>
        </p:sp>
        <p:sp>
          <p:nvSpPr>
            <p:cNvPr id="29726" name="Rectangle 147"/>
            <p:cNvSpPr>
              <a:spLocks noChangeArrowheads="1"/>
            </p:cNvSpPr>
            <p:nvPr/>
          </p:nvSpPr>
          <p:spPr bwMode="auto">
            <a:xfrm>
              <a:off x="1234635" y="4459864"/>
              <a:ext cx="144585" cy="1422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>
                  <a:latin typeface="Arial" panose="020B0604020202020204" pitchFamily="34" charset="0"/>
                </a:rPr>
                <a:t>2</a:t>
              </a:r>
              <a:endParaRPr lang="ru-RU" altLang="ru-RU" sz="800">
                <a:latin typeface="Arial" panose="020B0604020202020204" pitchFamily="34" charset="0"/>
              </a:endParaRPr>
            </a:p>
          </p:txBody>
        </p:sp>
        <p:sp>
          <p:nvSpPr>
            <p:cNvPr id="29727" name="Rectangle 148"/>
            <p:cNvSpPr>
              <a:spLocks noChangeArrowheads="1"/>
            </p:cNvSpPr>
            <p:nvPr/>
          </p:nvSpPr>
          <p:spPr bwMode="auto">
            <a:xfrm>
              <a:off x="1736401" y="4532807"/>
              <a:ext cx="144585" cy="1422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>
                  <a:latin typeface="Arial" panose="020B0604020202020204" pitchFamily="34" charset="0"/>
                </a:rPr>
                <a:t>1</a:t>
              </a:r>
              <a:endParaRPr lang="ru-RU" altLang="ru-RU" sz="800">
                <a:latin typeface="Arial" panose="020B0604020202020204" pitchFamily="34" charset="0"/>
              </a:endParaRPr>
            </a:p>
          </p:txBody>
        </p:sp>
        <p:sp>
          <p:nvSpPr>
            <p:cNvPr id="29728" name="Rectangle 149"/>
            <p:cNvSpPr>
              <a:spLocks noChangeArrowheads="1"/>
            </p:cNvSpPr>
            <p:nvPr/>
          </p:nvSpPr>
          <p:spPr bwMode="auto">
            <a:xfrm>
              <a:off x="1924973" y="4533899"/>
              <a:ext cx="144585" cy="1422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>
                  <a:latin typeface="Arial" panose="020B0604020202020204" pitchFamily="34" charset="0"/>
                </a:rPr>
                <a:t>2</a:t>
              </a:r>
              <a:endParaRPr lang="ru-RU" altLang="ru-RU" sz="800">
                <a:latin typeface="Arial" panose="020B0604020202020204" pitchFamily="34" charset="0"/>
              </a:endParaRPr>
            </a:p>
          </p:txBody>
        </p:sp>
        <p:grpSp>
          <p:nvGrpSpPr>
            <p:cNvPr id="29729" name="Group 87"/>
            <p:cNvGrpSpPr>
              <a:grpSpLocks/>
            </p:cNvGrpSpPr>
            <p:nvPr/>
          </p:nvGrpSpPr>
          <p:grpSpPr bwMode="auto">
            <a:xfrm>
              <a:off x="258653" y="1628804"/>
              <a:ext cx="2246075" cy="806638"/>
              <a:chOff x="3114675" y="5419557"/>
              <a:chExt cx="2190807" cy="702362"/>
            </a:xfrm>
          </p:grpSpPr>
          <p:grpSp>
            <p:nvGrpSpPr>
              <p:cNvPr id="29737" name="Group 36"/>
              <p:cNvGrpSpPr>
                <a:grpSpLocks/>
              </p:cNvGrpSpPr>
              <p:nvPr/>
            </p:nvGrpSpPr>
            <p:grpSpPr bwMode="auto">
              <a:xfrm>
                <a:off x="3114675" y="5419557"/>
                <a:ext cx="2190807" cy="702362"/>
                <a:chOff x="3114675" y="5419557"/>
                <a:chExt cx="2190807" cy="702362"/>
              </a:xfrm>
            </p:grpSpPr>
            <p:sp>
              <p:nvSpPr>
                <p:cNvPr id="29739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3267130" y="5419557"/>
                  <a:ext cx="2038352" cy="4019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957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957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957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957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buFontTx/>
                    <a:buChar char="-"/>
                  </a:pPr>
                  <a:r>
                    <a:rPr lang="ru-RU" altLang="ru-RU" sz="1200"/>
                    <a:t> существующие</a:t>
                  </a:r>
                </a:p>
                <a:p>
                  <a:pPr eaLnBrk="1" hangingPunct="1"/>
                  <a:r>
                    <a:rPr lang="ru-RU" altLang="ru-RU" sz="1200"/>
                    <a:t>  расходомеры</a:t>
                  </a:r>
                </a:p>
              </p:txBody>
            </p:sp>
            <p:grpSp>
              <p:nvGrpSpPr>
                <p:cNvPr id="29740" name="Group 32"/>
                <p:cNvGrpSpPr>
                  <a:grpSpLocks/>
                </p:cNvGrpSpPr>
                <p:nvPr/>
              </p:nvGrpSpPr>
              <p:grpSpPr bwMode="auto">
                <a:xfrm>
                  <a:off x="3114675" y="5880728"/>
                  <a:ext cx="2086178" cy="241191"/>
                  <a:chOff x="3114675" y="5585453"/>
                  <a:chExt cx="2086178" cy="241191"/>
                </a:xfrm>
              </p:grpSpPr>
              <p:sp>
                <p:nvSpPr>
                  <p:cNvPr id="29741" name="Rectangle 163"/>
                  <p:cNvSpPr>
                    <a:spLocks noChangeArrowheads="1"/>
                  </p:cNvSpPr>
                  <p:nvPr/>
                </p:nvSpPr>
                <p:spPr bwMode="auto">
                  <a:xfrm>
                    <a:off x="3114675" y="5653088"/>
                    <a:ext cx="130969" cy="123825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ru-RU" altLang="ru-RU" sz="20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9742" name="TextBox 1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62501" y="5585453"/>
                    <a:ext cx="2038352" cy="2411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defTabSz="957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defTabSz="957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defTabSz="957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defTabSz="957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/>
                    <a:r>
                      <a:rPr lang="ru-RU" altLang="ru-RU" sz="1200"/>
                      <a:t>  - расходомеры к установке</a:t>
                    </a:r>
                  </a:p>
                </p:txBody>
              </p:sp>
            </p:grpSp>
          </p:grpSp>
          <p:sp>
            <p:nvSpPr>
              <p:cNvPr id="29738" name="Rectangle 160"/>
              <p:cNvSpPr>
                <a:spLocks noChangeArrowheads="1"/>
              </p:cNvSpPr>
              <p:nvPr/>
            </p:nvSpPr>
            <p:spPr bwMode="auto">
              <a:xfrm>
                <a:off x="3126657" y="5482259"/>
                <a:ext cx="130969" cy="123825"/>
              </a:xfrm>
              <a:prstGeom prst="rect">
                <a:avLst/>
              </a:prstGeom>
              <a:solidFill>
                <a:srgbClr val="66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endParaRPr lang="ru-RU" altLang="ru-RU" sz="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9730" name="Rectangle 152"/>
            <p:cNvSpPr>
              <a:spLocks noChangeArrowheads="1"/>
            </p:cNvSpPr>
            <p:nvPr/>
          </p:nvSpPr>
          <p:spPr bwMode="auto">
            <a:xfrm>
              <a:off x="2013670" y="4174199"/>
              <a:ext cx="144585" cy="142209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>
                  <a:latin typeface="Arial" panose="020B0604020202020204" pitchFamily="34" charset="0"/>
                </a:rPr>
                <a:t>1</a:t>
              </a:r>
              <a:endParaRPr lang="ru-RU" altLang="ru-RU" sz="800">
                <a:latin typeface="Arial" panose="020B0604020202020204" pitchFamily="34" charset="0"/>
              </a:endParaRPr>
            </a:p>
          </p:txBody>
        </p:sp>
        <p:sp>
          <p:nvSpPr>
            <p:cNvPr id="29731" name="Rectangle 153"/>
            <p:cNvSpPr>
              <a:spLocks noChangeArrowheads="1"/>
            </p:cNvSpPr>
            <p:nvPr/>
          </p:nvSpPr>
          <p:spPr bwMode="auto">
            <a:xfrm>
              <a:off x="3943029" y="5796429"/>
              <a:ext cx="144585" cy="142209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/>
                <a:t>3</a:t>
              </a:r>
              <a:endParaRPr lang="ru-RU" altLang="ru-RU" sz="800">
                <a:latin typeface="Arial" panose="020B0604020202020204" pitchFamily="34" charset="0"/>
              </a:endParaRPr>
            </a:p>
          </p:txBody>
        </p:sp>
        <p:sp>
          <p:nvSpPr>
            <p:cNvPr id="29732" name="Rectangle 154"/>
            <p:cNvSpPr>
              <a:spLocks noChangeArrowheads="1"/>
            </p:cNvSpPr>
            <p:nvPr/>
          </p:nvSpPr>
          <p:spPr bwMode="auto">
            <a:xfrm>
              <a:off x="3758136" y="4908537"/>
              <a:ext cx="144585" cy="142209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>
                  <a:latin typeface="Arial" panose="020B0604020202020204" pitchFamily="34" charset="0"/>
                </a:rPr>
                <a:t>1</a:t>
              </a:r>
              <a:endParaRPr lang="ru-RU" altLang="ru-RU" sz="800">
                <a:latin typeface="Arial" panose="020B0604020202020204" pitchFamily="34" charset="0"/>
              </a:endParaRPr>
            </a:p>
          </p:txBody>
        </p:sp>
        <p:sp>
          <p:nvSpPr>
            <p:cNvPr id="29733" name="Rectangle 155"/>
            <p:cNvSpPr>
              <a:spLocks noChangeArrowheads="1"/>
            </p:cNvSpPr>
            <p:nvPr/>
          </p:nvSpPr>
          <p:spPr bwMode="auto">
            <a:xfrm>
              <a:off x="1179267" y="5105441"/>
              <a:ext cx="144585" cy="142209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/>
                <a:t>2</a:t>
              </a:r>
              <a:endParaRPr lang="en-US" altLang="ru-RU" sz="800">
                <a:latin typeface="Arial" panose="020B0604020202020204" pitchFamily="34" charset="0"/>
              </a:endParaRPr>
            </a:p>
          </p:txBody>
        </p:sp>
        <p:sp>
          <p:nvSpPr>
            <p:cNvPr id="29734" name="TextBox 156"/>
            <p:cNvSpPr txBox="1">
              <a:spLocks noChangeArrowheads="1"/>
            </p:cNvSpPr>
            <p:nvPr/>
          </p:nvSpPr>
          <p:spPr bwMode="auto">
            <a:xfrm>
              <a:off x="918313" y="5198424"/>
              <a:ext cx="74132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altLang="ru-RU" sz="400"/>
                <a:t>Волхонская ПНС</a:t>
              </a:r>
            </a:p>
          </p:txBody>
        </p:sp>
        <p:sp>
          <p:nvSpPr>
            <p:cNvPr id="29735" name="TextBox 157"/>
            <p:cNvSpPr txBox="1">
              <a:spLocks noChangeArrowheads="1"/>
            </p:cNvSpPr>
            <p:nvPr/>
          </p:nvSpPr>
          <p:spPr bwMode="auto">
            <a:xfrm>
              <a:off x="3717125" y="5942284"/>
              <a:ext cx="74132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altLang="ru-RU" sz="400"/>
                <a:t>Пулковская ПНС</a:t>
              </a:r>
            </a:p>
          </p:txBody>
        </p:sp>
        <p:sp>
          <p:nvSpPr>
            <p:cNvPr id="29736" name="TextBox 158"/>
            <p:cNvSpPr txBox="1">
              <a:spLocks noChangeArrowheads="1"/>
            </p:cNvSpPr>
            <p:nvPr/>
          </p:nvSpPr>
          <p:spPr bwMode="auto">
            <a:xfrm>
              <a:off x="3333318" y="5061685"/>
              <a:ext cx="74132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altLang="ru-RU" sz="400"/>
                <a:t>ПНС «Авиагородок»</a:t>
              </a:r>
            </a:p>
          </p:txBody>
        </p:sp>
      </p:grpSp>
      <p:grpSp>
        <p:nvGrpSpPr>
          <p:cNvPr id="168" name="Group 167"/>
          <p:cNvGrpSpPr>
            <a:grpSpLocks/>
          </p:cNvGrpSpPr>
          <p:nvPr/>
        </p:nvGrpSpPr>
        <p:grpSpPr bwMode="auto">
          <a:xfrm>
            <a:off x="4695825" y="908050"/>
            <a:ext cx="5210175" cy="5689600"/>
            <a:chOff x="4695046" y="548680"/>
            <a:chExt cx="5210954" cy="5688632"/>
          </a:xfrm>
        </p:grpSpPr>
        <p:sp>
          <p:nvSpPr>
            <p:cNvPr id="29705" name="Rectangle 150"/>
            <p:cNvSpPr>
              <a:spLocks noChangeArrowheads="1"/>
            </p:cNvSpPr>
            <p:nvPr/>
          </p:nvSpPr>
          <p:spPr bwMode="auto">
            <a:xfrm>
              <a:off x="4695046" y="4532066"/>
              <a:ext cx="144585" cy="142209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800">
                  <a:latin typeface="Arial" panose="020B0604020202020204" pitchFamily="34" charset="0"/>
                </a:rPr>
                <a:t>2</a:t>
              </a:r>
              <a:endParaRPr lang="ru-RU" altLang="ru-RU" sz="800">
                <a:latin typeface="Arial" panose="020B0604020202020204" pitchFamily="34" charset="0"/>
              </a:endParaRPr>
            </a:p>
          </p:txBody>
        </p:sp>
        <p:pic>
          <p:nvPicPr>
            <p:cNvPr id="29706" name="Picture 2" descr="C:\work\UZRW project\presentation_Karmazinov_20150212\Разделение ЮЗРВ на сектора - Siemens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1032" y="1412776"/>
              <a:ext cx="4664968" cy="4824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7" name="Title 1"/>
            <p:cNvSpPr txBox="1">
              <a:spLocks/>
            </p:cNvSpPr>
            <p:nvPr/>
          </p:nvSpPr>
          <p:spPr>
            <a:xfrm>
              <a:off x="5512731" y="548680"/>
              <a:ext cx="4393269" cy="809487"/>
            </a:xfrm>
            <a:prstGeom prst="rect">
              <a:avLst/>
            </a:prstGeom>
          </p:spPr>
          <p:txBody>
            <a:bodyPr lIns="95782" tIns="47891" rIns="95782" bIns="47891" anchor="ctr">
              <a:normAutofit fontScale="97500"/>
            </a:bodyPr>
            <a:lstStyle/>
            <a:p>
              <a:pPr algn="ctr" defTabSz="957759" eaLnBrk="1" fontAlgn="auto" hangingPunct="1"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Результат секторирования</a:t>
              </a:r>
              <a:endParaRPr lang="ru-RU" sz="1600" dirty="0"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29701" name="Группа 45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47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29704" name="Picture 2" descr="D:\лого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Заголовок 1"/>
          <p:cNvSpPr txBox="1">
            <a:spLocks/>
          </p:cNvSpPr>
          <p:nvPr/>
        </p:nvSpPr>
        <p:spPr bwMode="auto">
          <a:xfrm>
            <a:off x="566738" y="127000"/>
            <a:ext cx="89154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1. Деление Зоны на сектора водоснабжения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work\UZRW project\presentation_Karmazinov_20150212\Разделение ЮЗРВ на сектора - Sieme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2468563"/>
            <a:ext cx="3414713" cy="2374900"/>
          </a:xfrm>
          <a:prstGeom prst="rect">
            <a:avLst/>
          </a:prstGeom>
          <a:noFill/>
          <a:ln w="158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2000250" y="3548063"/>
            <a:ext cx="1439863" cy="1079500"/>
          </a:xfrm>
          <a:prstGeom prst="ellipse">
            <a:avLst/>
          </a:prstGeom>
          <a:solidFill>
            <a:schemeClr val="bg1">
              <a:alpha val="61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9" tIns="35999" rIns="35999" bIns="35999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360613" y="2827338"/>
            <a:ext cx="4968875" cy="3313112"/>
            <a:chOff x="2360712" y="2708920"/>
            <a:chExt cx="4968552" cy="3312368"/>
          </a:xfrm>
        </p:grpSpPr>
        <p:pic>
          <p:nvPicPr>
            <p:cNvPr id="30733" name="Picture 3" descr="3405324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0712" y="2708920"/>
              <a:ext cx="4968552" cy="3312368"/>
            </a:xfrm>
            <a:prstGeom prst="rect">
              <a:avLst/>
            </a:prstGeom>
            <a:noFill/>
            <a:ln w="158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4376706" y="4292889"/>
              <a:ext cx="144453" cy="14443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 defTabSz="95775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88950" y="188913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560388" y="11588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2. Актуализация информационных систем Предприятия</a:t>
            </a:r>
          </a:p>
        </p:txBody>
      </p:sp>
      <p:sp>
        <p:nvSpPr>
          <p:cNvPr id="30727" name="Rectangle 11"/>
          <p:cNvSpPr>
            <a:spLocks noChangeArrowheads="1"/>
          </p:cNvSpPr>
          <p:nvPr/>
        </p:nvSpPr>
        <p:spPr bwMode="auto">
          <a:xfrm>
            <a:off x="344488" y="920750"/>
            <a:ext cx="9072562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>
            <a:spAutoFit/>
          </a:bodyPr>
          <a:lstStyle>
            <a:lvl1pPr marL="171450" indent="-1714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300"/>
              </a:spcAft>
              <a:buClr>
                <a:srgbClr val="0070C0"/>
              </a:buClr>
            </a:pPr>
            <a:r>
              <a:rPr lang="ru-RU" altLang="ru-RU" sz="1800">
                <a:solidFill>
                  <a:srgbClr val="000000"/>
                </a:solidFill>
              </a:rPr>
              <a:t>Решаются две задачи</a:t>
            </a:r>
            <a:r>
              <a:rPr lang="en-US" altLang="ru-RU" sz="1800">
                <a:solidFill>
                  <a:srgbClr val="000000"/>
                </a:solidFill>
              </a:rPr>
              <a:t>:</a:t>
            </a:r>
          </a:p>
          <a:p>
            <a:pPr eaLnBrk="1" hangingPunct="1">
              <a:spcAft>
                <a:spcPts val="3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altLang="ru-RU" sz="1800">
                <a:solidFill>
                  <a:srgbClr val="000000"/>
                </a:solidFill>
              </a:rPr>
              <a:t>Актуализация состояния запорной арматуры для гидравлического изолирования выделенных секторов</a:t>
            </a:r>
          </a:p>
          <a:p>
            <a:pPr eaLnBrk="1" hangingPunct="1">
              <a:spcAft>
                <a:spcPts val="3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altLang="ru-RU" sz="1800">
                <a:solidFill>
                  <a:srgbClr val="000000"/>
                </a:solidFill>
              </a:rPr>
              <a:t>Инвентаризация объектов системы водоснабжения Южной зоны</a:t>
            </a:r>
          </a:p>
          <a:p>
            <a:pPr eaLnBrk="1" hangingPunct="1">
              <a:spcAft>
                <a:spcPts val="300"/>
              </a:spcAft>
              <a:buClr>
                <a:srgbClr val="0070C0"/>
              </a:buClr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729038" y="3979863"/>
            <a:ext cx="1439862" cy="1081087"/>
          </a:xfrm>
          <a:prstGeom prst="ellipse">
            <a:avLst/>
          </a:prstGeom>
          <a:solidFill>
            <a:schemeClr val="accent6">
              <a:alpha val="61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9" tIns="35999" rIns="35999" bIns="35999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1026" name="Picture 4" descr="cid:5AF4B078.01D03C9C.2E113A9C.05771911_cssedi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87700"/>
            <a:ext cx="467995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30" name="Группа 15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8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30732" name="Picture 2" descr="D:\лого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11"/>
          <p:cNvGrpSpPr>
            <a:grpSpLocks/>
          </p:cNvGrpSpPr>
          <p:nvPr/>
        </p:nvGrpSpPr>
        <p:grpSpPr bwMode="auto">
          <a:xfrm>
            <a:off x="744538" y="3324225"/>
            <a:ext cx="9105900" cy="3286125"/>
            <a:chOff x="-1654667" y="2268497"/>
            <a:chExt cx="12066791" cy="5466915"/>
          </a:xfrm>
        </p:grpSpPr>
        <p:pic>
          <p:nvPicPr>
            <p:cNvPr id="3175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587" y="2268497"/>
              <a:ext cx="7348537" cy="5430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4667" y="2849087"/>
              <a:ext cx="4560886" cy="488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4" name="Схема 13"/>
          <p:cNvGraphicFramePr/>
          <p:nvPr/>
        </p:nvGraphicFramePr>
        <p:xfrm>
          <a:off x="1485271" y="1052736"/>
          <a:ext cx="6604000" cy="4264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5" name="Рисунок 14" descr="door.png"/>
          <p:cNvPicPr>
            <a:picLocks noChangeAspect="1"/>
          </p:cNvPicPr>
          <p:nvPr/>
        </p:nvPicPr>
        <p:blipFill>
          <a:blip r:embed="rId10" cstate="screen">
            <a:duotone>
              <a:prstClr val="black"/>
              <a:srgbClr val="FF9900">
                <a:tint val="45000"/>
                <a:satMod val="400000"/>
              </a:srgbClr>
            </a:duotone>
            <a:lum contrast="30000"/>
          </a:blip>
          <a:stretch>
            <a:fillRect/>
          </a:stretch>
        </p:blipFill>
        <p:spPr>
          <a:xfrm>
            <a:off x="1687888" y="1284541"/>
            <a:ext cx="393094" cy="362249"/>
          </a:xfrm>
          <a:prstGeom prst="rect">
            <a:avLst/>
          </a:prstGeom>
        </p:spPr>
      </p:pic>
      <p:pic>
        <p:nvPicPr>
          <p:cNvPr id="31749" name="Рисунок 13" descr="j0252231.wmf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0" y="2508250"/>
            <a:ext cx="4000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896938" y="-1588"/>
            <a:ext cx="7956550" cy="838201"/>
          </a:xfrm>
          <a:prstGeom prst="rect">
            <a:avLst/>
          </a:prstGeom>
        </p:spPr>
        <p:txBody>
          <a:bodyPr lIns="127931" tIns="63968" rIns="127931" bIns="63968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57759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Инвентаризация объектов системы водоснабжения Южной зоны</a:t>
            </a:r>
          </a:p>
        </p:txBody>
      </p:sp>
      <p:pic>
        <p:nvPicPr>
          <p:cNvPr id="31751" name="Рисунок 15" descr="j0320142.wm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468688"/>
            <a:ext cx="4191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Рисунок 18" descr="присоединение.png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4452938"/>
            <a:ext cx="59213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Рисунок 7" descr="C папкой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2501900"/>
            <a:ext cx="8080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4" name="Группа 15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9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31756" name="Picture 2" descr="D:\лого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88950" y="188913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3. Выбор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“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ключевых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”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точек и их использование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5124450" y="2924175"/>
            <a:ext cx="4076700" cy="3511550"/>
          </a:xfrm>
          <a:prstGeom prst="rect">
            <a:avLst/>
          </a:prstGeom>
          <a:solidFill>
            <a:schemeClr val="accent5">
              <a:lumMod val="40000"/>
              <a:lumOff val="60000"/>
              <a:alpha val="48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1995" tIns="35999" rIns="71995" bIns="35999" anchor="ctr"/>
          <a:lstStyle/>
          <a:p>
            <a:pPr algn="ctr" defTabSz="914345" eaLnBrk="1" hangingPunct="1">
              <a:spcBef>
                <a:spcPct val="50000"/>
              </a:spcBef>
              <a:defRPr/>
            </a:pPr>
            <a:endParaRPr lang="ru-RU" sz="1600" dirty="0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57225" y="2924175"/>
            <a:ext cx="4243388" cy="3509963"/>
          </a:xfrm>
          <a:prstGeom prst="rect">
            <a:avLst/>
          </a:prstGeom>
          <a:solidFill>
            <a:schemeClr val="accent5">
              <a:lumMod val="40000"/>
              <a:lumOff val="60000"/>
              <a:alpha val="48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1995" tIns="35999" rIns="71995" bIns="35999" anchor="ctr"/>
          <a:lstStyle/>
          <a:p>
            <a:pPr algn="ctr" defTabSz="914345" eaLnBrk="1" hangingPunct="1">
              <a:spcBef>
                <a:spcPct val="50000"/>
              </a:spcBef>
              <a:defRPr/>
            </a:pPr>
            <a:endParaRPr lang="ru-RU" sz="1600" dirty="0">
              <a:latin typeface="+mn-lt"/>
            </a:endParaRPr>
          </a:p>
        </p:txBody>
      </p:sp>
      <p:pic>
        <p:nvPicPr>
          <p:cNvPr id="33798" name="Picture 13" descr="map__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3600450"/>
            <a:ext cx="3686175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71500" y="1412875"/>
            <a:ext cx="4144963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4345" eaLnBrk="1" hangingPunct="1">
              <a:lnSpc>
                <a:spcPct val="110000"/>
              </a:lnSpc>
              <a:defRPr/>
            </a:pPr>
            <a:endParaRPr lang="en-US" sz="1800" kern="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9600" y="5683250"/>
            <a:ext cx="4065588" cy="561975"/>
          </a:xfrm>
          <a:prstGeom prst="rect">
            <a:avLst/>
          </a:prstGeom>
        </p:spPr>
        <p:txBody>
          <a:bodyPr lIns="91435" rIns="91435">
            <a:spAutoFit/>
          </a:bodyPr>
          <a:lstStyle/>
          <a:p>
            <a:pPr marL="366692" lvl="1" indent="-176203" defTabSz="957759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008000"/>
              </a:buClr>
              <a:buFont typeface="Wingdings" pitchFamily="2" charset="2"/>
              <a:buChar char="ü"/>
              <a:defRPr/>
            </a:pPr>
            <a:r>
              <a:rPr lang="ru-RU" sz="1400" kern="0" dirty="0">
                <a:latin typeface="+mn-lt"/>
              </a:rPr>
              <a:t>Обнаружение и локализация утечек</a:t>
            </a:r>
          </a:p>
          <a:p>
            <a:pPr marL="366692" lvl="1" indent="-176203" defTabSz="957759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008000"/>
              </a:buClr>
              <a:buFont typeface="Wingdings" pitchFamily="2" charset="2"/>
              <a:buChar char="ü"/>
              <a:defRPr/>
            </a:pPr>
            <a:r>
              <a:rPr lang="ru-RU" sz="1400" kern="0" dirty="0">
                <a:latin typeface="+mn-lt"/>
              </a:rPr>
              <a:t>Эффективное управление давлением</a:t>
            </a:r>
            <a:endParaRPr lang="en-US" sz="1400" b="1" kern="0" dirty="0">
              <a:latin typeface="+mn-lt"/>
            </a:endParaRPr>
          </a:p>
        </p:txBody>
      </p:sp>
      <p:sp>
        <p:nvSpPr>
          <p:cNvPr id="33801" name="TextBox 18"/>
          <p:cNvSpPr txBox="1">
            <a:spLocks noChangeArrowheads="1"/>
          </p:cNvSpPr>
          <p:nvPr/>
        </p:nvSpPr>
        <p:spPr bwMode="auto">
          <a:xfrm>
            <a:off x="5168900" y="5664200"/>
            <a:ext cx="3925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9933"/>
              </a:buClr>
              <a:buFont typeface="Wingdings" panose="05000000000000000000" pitchFamily="2" charset="2"/>
              <a:buChar char="ü"/>
            </a:pPr>
            <a:r>
              <a:rPr lang="ru-RU" altLang="ru-RU" sz="1400"/>
              <a:t> Снижение финансовых затрат</a:t>
            </a:r>
          </a:p>
          <a:p>
            <a:pPr eaLnBrk="1" hangingPunct="1">
              <a:buClr>
                <a:srgbClr val="009933"/>
              </a:buClr>
              <a:buFont typeface="Wingdings" panose="05000000000000000000" pitchFamily="2" charset="2"/>
              <a:buChar char="ü"/>
            </a:pPr>
            <a:r>
              <a:rPr lang="ru-RU" altLang="ru-RU" sz="1400"/>
              <a:t> Уменьшение срока работы над проектом</a:t>
            </a:r>
          </a:p>
        </p:txBody>
      </p:sp>
      <p:sp>
        <p:nvSpPr>
          <p:cNvPr id="33802" name="TextBox 19"/>
          <p:cNvSpPr txBox="1">
            <a:spLocks noChangeArrowheads="1"/>
          </p:cNvSpPr>
          <p:nvPr/>
        </p:nvSpPr>
        <p:spPr bwMode="auto">
          <a:xfrm>
            <a:off x="560388" y="908050"/>
            <a:ext cx="84963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400"/>
              <a:t>Выбор </a:t>
            </a:r>
            <a:r>
              <a:rPr lang="ru-RU" altLang="ru-RU" sz="1400" b="1" i="1">
                <a:solidFill>
                  <a:srgbClr val="4F81B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небольшой части </a:t>
            </a:r>
            <a:r>
              <a:rPr lang="ru-RU" altLang="ru-RU" sz="1400"/>
              <a:t>автоматизированных узлов учета воды (</a:t>
            </a:r>
            <a:r>
              <a:rPr lang="en-US" altLang="ru-RU" sz="1400"/>
              <a:t>“</a:t>
            </a:r>
            <a:r>
              <a:rPr lang="ru-RU" altLang="ru-RU" sz="1400"/>
              <a:t>ключевых точек</a:t>
            </a:r>
            <a:r>
              <a:rPr lang="en-US" altLang="ru-RU" sz="1400"/>
              <a:t>”), </a:t>
            </a:r>
            <a:r>
              <a:rPr lang="ru-RU" altLang="ru-RU" sz="1400"/>
              <a:t>располагаемых на абонентских линиях/магистралях, на основе показаний которых можно оценить картину водопотребления во всём секторе водоснабжения. Каждая ключевая точка оснащена устройством измерения объема потребления воды, датчиком давления и устройством сбора, хранения и передачи данных. </a:t>
            </a:r>
          </a:p>
          <a:p>
            <a:pPr eaLnBrk="1" hangingPunct="1"/>
            <a:endParaRPr lang="ru-RU" altLang="ru-RU" sz="1400"/>
          </a:p>
          <a:p>
            <a:pPr eaLnBrk="1" hangingPunct="1"/>
            <a:r>
              <a:rPr lang="ru-RU" altLang="ru-RU" sz="1400"/>
              <a:t>Выбор производится на основе математического анализа и оптимального выбора объектов, наиболее полно описывающих состояние района потребления и характерных потребителей с учетом топологии сети водоснабжения, потребления абонентов  </a:t>
            </a:r>
            <a:r>
              <a:rPr lang="ru-RU" altLang="ru-RU" sz="1400" b="1" i="1">
                <a:solidFill>
                  <a:srgbClr val="4F81BD"/>
                </a:solidFill>
                <a:cs typeface="Calibri" panose="020F0502020204030204" pitchFamily="34" charset="0"/>
              </a:rPr>
              <a:t>и минимизация затрат на реализацию проекта</a:t>
            </a:r>
            <a:endParaRPr lang="ru-RU" altLang="ru-RU" sz="1400"/>
          </a:p>
          <a:p>
            <a:pPr eaLnBrk="1" hangingPunct="1"/>
            <a:endParaRPr lang="ru-RU" altLang="ru-RU" sz="1400" b="1"/>
          </a:p>
        </p:txBody>
      </p:sp>
      <p:sp>
        <p:nvSpPr>
          <p:cNvPr id="21" name="Right Arrow 20"/>
          <p:cNvSpPr/>
          <p:nvPr/>
        </p:nvSpPr>
        <p:spPr bwMode="auto">
          <a:xfrm>
            <a:off x="4827588" y="4338638"/>
            <a:ext cx="368300" cy="633412"/>
          </a:xfrm>
          <a:prstGeom prst="rightArrow">
            <a:avLst/>
          </a:prstGeom>
          <a:ln>
            <a:solidFill>
              <a:srgbClr val="006699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1995" tIns="35999" rIns="71995" bIns="35999" anchor="ctr"/>
          <a:lstStyle/>
          <a:p>
            <a:pPr algn="ctr" defTabSz="914345" eaLnBrk="1" hangingPunct="1">
              <a:spcBef>
                <a:spcPct val="50000"/>
              </a:spcBef>
              <a:defRPr/>
            </a:pPr>
            <a:endParaRPr lang="ru-RU" sz="1600" dirty="0"/>
          </a:p>
        </p:txBody>
      </p:sp>
      <p:sp>
        <p:nvSpPr>
          <p:cNvPr id="33804" name="Rectangle 21"/>
          <p:cNvSpPr>
            <a:spLocks noChangeArrowheads="1"/>
          </p:cNvSpPr>
          <p:nvPr/>
        </p:nvSpPr>
        <p:spPr bwMode="auto">
          <a:xfrm>
            <a:off x="2511425" y="4924425"/>
            <a:ext cx="134938" cy="1428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 sz="2000">
              <a:latin typeface="Arial" panose="020B0604020202020204" pitchFamily="34" charset="0"/>
            </a:endParaRPr>
          </a:p>
        </p:txBody>
      </p:sp>
      <p:sp>
        <p:nvSpPr>
          <p:cNvPr id="33805" name="Rectangle 22"/>
          <p:cNvSpPr>
            <a:spLocks noChangeArrowheads="1"/>
          </p:cNvSpPr>
          <p:nvPr/>
        </p:nvSpPr>
        <p:spPr bwMode="auto">
          <a:xfrm>
            <a:off x="2105025" y="4767263"/>
            <a:ext cx="134938" cy="142875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ru-RU" altLang="ru-RU" sz="800">
              <a:latin typeface="Arial" panose="020B0604020202020204" pitchFamily="34" charset="0"/>
            </a:endParaRPr>
          </a:p>
        </p:txBody>
      </p:sp>
      <p:sp>
        <p:nvSpPr>
          <p:cNvPr id="33806" name="Rectangle 23"/>
          <p:cNvSpPr>
            <a:spLocks noChangeArrowheads="1"/>
          </p:cNvSpPr>
          <p:nvPr/>
        </p:nvSpPr>
        <p:spPr bwMode="auto">
          <a:xfrm>
            <a:off x="2546350" y="4284663"/>
            <a:ext cx="134938" cy="142875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ru-RU" altLang="ru-RU" sz="800">
              <a:latin typeface="Arial" panose="020B0604020202020204" pitchFamily="34" charset="0"/>
            </a:endParaRPr>
          </a:p>
        </p:txBody>
      </p:sp>
      <p:sp>
        <p:nvSpPr>
          <p:cNvPr id="33807" name="Rectangle 24"/>
          <p:cNvSpPr>
            <a:spLocks noChangeArrowheads="1"/>
          </p:cNvSpPr>
          <p:nvPr/>
        </p:nvSpPr>
        <p:spPr bwMode="auto">
          <a:xfrm>
            <a:off x="3683000" y="3860800"/>
            <a:ext cx="133350" cy="142875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ru-RU" altLang="ru-RU" sz="800">
              <a:latin typeface="Arial" panose="020B0604020202020204" pitchFamily="34" charset="0"/>
            </a:endParaRPr>
          </a:p>
        </p:txBody>
      </p:sp>
      <p:sp>
        <p:nvSpPr>
          <p:cNvPr id="33808" name="Rectangle 25"/>
          <p:cNvSpPr>
            <a:spLocks noChangeArrowheads="1"/>
          </p:cNvSpPr>
          <p:nvPr/>
        </p:nvSpPr>
        <p:spPr bwMode="auto">
          <a:xfrm>
            <a:off x="3171825" y="3948113"/>
            <a:ext cx="134938" cy="141287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ru-RU" altLang="ru-RU" sz="800">
              <a:latin typeface="Arial" panose="020B0604020202020204" pitchFamily="34" charset="0"/>
            </a:endParaRPr>
          </a:p>
        </p:txBody>
      </p:sp>
      <p:sp>
        <p:nvSpPr>
          <p:cNvPr id="33809" name="Rectangle 26"/>
          <p:cNvSpPr>
            <a:spLocks noChangeArrowheads="1"/>
          </p:cNvSpPr>
          <p:nvPr/>
        </p:nvSpPr>
        <p:spPr bwMode="auto">
          <a:xfrm>
            <a:off x="1468438" y="4957763"/>
            <a:ext cx="134937" cy="142875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ru-RU" altLang="ru-RU" sz="800">
              <a:latin typeface="Arial" panose="020B0604020202020204" pitchFamily="34" charset="0"/>
            </a:endParaRPr>
          </a:p>
        </p:txBody>
      </p:sp>
      <p:sp>
        <p:nvSpPr>
          <p:cNvPr id="33810" name="Rectangle 27"/>
          <p:cNvSpPr>
            <a:spLocks noChangeArrowheads="1"/>
          </p:cNvSpPr>
          <p:nvPr/>
        </p:nvSpPr>
        <p:spPr bwMode="auto">
          <a:xfrm>
            <a:off x="3740150" y="5006975"/>
            <a:ext cx="134938" cy="141288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ru-RU" altLang="ru-RU" sz="800">
              <a:latin typeface="Arial" panose="020B0604020202020204" pitchFamily="34" charset="0"/>
            </a:endParaRPr>
          </a:p>
        </p:txBody>
      </p:sp>
      <p:sp>
        <p:nvSpPr>
          <p:cNvPr id="33811" name="Rectangle 28"/>
          <p:cNvSpPr>
            <a:spLocks noChangeArrowheads="1"/>
          </p:cNvSpPr>
          <p:nvPr/>
        </p:nvSpPr>
        <p:spPr bwMode="auto">
          <a:xfrm>
            <a:off x="1439863" y="4438650"/>
            <a:ext cx="133350" cy="142875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ru-RU" altLang="ru-RU" sz="800">
              <a:latin typeface="Arial" panose="020B0604020202020204" pitchFamily="34" charset="0"/>
            </a:endParaRPr>
          </a:p>
        </p:txBody>
      </p:sp>
      <p:sp>
        <p:nvSpPr>
          <p:cNvPr id="33812" name="Rectangle 29"/>
          <p:cNvSpPr>
            <a:spLocks noChangeArrowheads="1"/>
          </p:cNvSpPr>
          <p:nvPr/>
        </p:nvSpPr>
        <p:spPr bwMode="auto">
          <a:xfrm>
            <a:off x="2635250" y="3970338"/>
            <a:ext cx="134938" cy="1412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 sz="2000">
              <a:latin typeface="Arial" panose="020B0604020202020204" pitchFamily="34" charset="0"/>
            </a:endParaRPr>
          </a:p>
        </p:txBody>
      </p:sp>
      <p:sp>
        <p:nvSpPr>
          <p:cNvPr id="33813" name="Rectangle 30"/>
          <p:cNvSpPr>
            <a:spLocks noChangeArrowheads="1"/>
          </p:cNvSpPr>
          <p:nvPr/>
        </p:nvSpPr>
        <p:spPr bwMode="auto">
          <a:xfrm>
            <a:off x="4203700" y="4297363"/>
            <a:ext cx="134938" cy="1412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 sz="2000">
              <a:latin typeface="Arial" panose="020B0604020202020204" pitchFamily="34" charset="0"/>
            </a:endParaRPr>
          </a:p>
        </p:txBody>
      </p:sp>
      <p:sp>
        <p:nvSpPr>
          <p:cNvPr id="33814" name="Rectangle 31"/>
          <p:cNvSpPr>
            <a:spLocks noChangeArrowheads="1"/>
          </p:cNvSpPr>
          <p:nvPr/>
        </p:nvSpPr>
        <p:spPr bwMode="auto">
          <a:xfrm>
            <a:off x="1133475" y="4259263"/>
            <a:ext cx="134938" cy="1412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 sz="2000">
              <a:latin typeface="Arial" panose="020B0604020202020204" pitchFamily="34" charset="0"/>
            </a:endParaRPr>
          </a:p>
        </p:txBody>
      </p:sp>
      <p:sp>
        <p:nvSpPr>
          <p:cNvPr id="33815" name="Rectangle 32"/>
          <p:cNvSpPr>
            <a:spLocks noChangeArrowheads="1"/>
          </p:cNvSpPr>
          <p:nvPr/>
        </p:nvSpPr>
        <p:spPr bwMode="auto">
          <a:xfrm>
            <a:off x="3386138" y="4325938"/>
            <a:ext cx="134937" cy="1428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 sz="2000">
              <a:latin typeface="Arial" panose="020B0604020202020204" pitchFamily="34" charset="0"/>
            </a:endParaRPr>
          </a:p>
        </p:txBody>
      </p:sp>
      <p:sp>
        <p:nvSpPr>
          <p:cNvPr id="33816" name="Rectangle 33"/>
          <p:cNvSpPr>
            <a:spLocks noChangeArrowheads="1"/>
          </p:cNvSpPr>
          <p:nvPr/>
        </p:nvSpPr>
        <p:spPr bwMode="auto">
          <a:xfrm>
            <a:off x="1846263" y="5327650"/>
            <a:ext cx="134937" cy="1412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 sz="2000">
              <a:latin typeface="Arial" panose="020B0604020202020204" pitchFamily="34" charset="0"/>
            </a:endParaRPr>
          </a:p>
        </p:txBody>
      </p:sp>
      <p:sp>
        <p:nvSpPr>
          <p:cNvPr id="33817" name="Rectangle 34"/>
          <p:cNvSpPr>
            <a:spLocks noChangeArrowheads="1"/>
          </p:cNvSpPr>
          <p:nvPr/>
        </p:nvSpPr>
        <p:spPr bwMode="auto">
          <a:xfrm>
            <a:off x="969963" y="5154613"/>
            <a:ext cx="134937" cy="1412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 sz="2000">
              <a:latin typeface="Arial" panose="020B0604020202020204" pitchFamily="34" charset="0"/>
            </a:endParaRPr>
          </a:p>
        </p:txBody>
      </p:sp>
      <p:grpSp>
        <p:nvGrpSpPr>
          <p:cNvPr id="33818" name="Group 87"/>
          <p:cNvGrpSpPr>
            <a:grpSpLocks/>
          </p:cNvGrpSpPr>
          <p:nvPr/>
        </p:nvGrpSpPr>
        <p:grpSpPr bwMode="auto">
          <a:xfrm>
            <a:off x="803275" y="3068638"/>
            <a:ext cx="3067050" cy="476250"/>
            <a:chOff x="3114676" y="5640325"/>
            <a:chExt cx="2123733" cy="414553"/>
          </a:xfrm>
        </p:grpSpPr>
        <p:grpSp>
          <p:nvGrpSpPr>
            <p:cNvPr id="33849" name="Group 36"/>
            <p:cNvGrpSpPr>
              <a:grpSpLocks/>
            </p:cNvGrpSpPr>
            <p:nvPr/>
          </p:nvGrpSpPr>
          <p:grpSpPr bwMode="auto">
            <a:xfrm>
              <a:off x="3114676" y="5640325"/>
              <a:ext cx="2123733" cy="414553"/>
              <a:chOff x="3114676" y="5640325"/>
              <a:chExt cx="2123733" cy="414553"/>
            </a:xfrm>
          </p:grpSpPr>
          <p:sp>
            <p:nvSpPr>
              <p:cNvPr id="33851" name="TextBox 38"/>
              <p:cNvSpPr txBox="1">
                <a:spLocks noChangeArrowheads="1"/>
              </p:cNvSpPr>
              <p:nvPr/>
            </p:nvSpPr>
            <p:spPr bwMode="auto">
              <a:xfrm>
                <a:off x="3200057" y="5640325"/>
                <a:ext cx="2038352" cy="241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ru-RU" altLang="ru-RU" sz="1200"/>
                  <a:t>- существующие расходомеры</a:t>
                </a:r>
              </a:p>
            </p:txBody>
          </p:sp>
          <p:grpSp>
            <p:nvGrpSpPr>
              <p:cNvPr id="33852" name="Group 32"/>
              <p:cNvGrpSpPr>
                <a:grpSpLocks/>
              </p:cNvGrpSpPr>
              <p:nvPr/>
            </p:nvGrpSpPr>
            <p:grpSpPr bwMode="auto">
              <a:xfrm>
                <a:off x="3114676" y="5813687"/>
                <a:ext cx="2123731" cy="241191"/>
                <a:chOff x="3114676" y="5518412"/>
                <a:chExt cx="2123731" cy="241191"/>
              </a:xfrm>
            </p:grpSpPr>
            <p:sp>
              <p:nvSpPr>
                <p:cNvPr id="33853" name="Rectangle 40"/>
                <p:cNvSpPr>
                  <a:spLocks noChangeArrowheads="1"/>
                </p:cNvSpPr>
                <p:nvPr/>
              </p:nvSpPr>
              <p:spPr bwMode="auto">
                <a:xfrm>
                  <a:off x="3114676" y="5552512"/>
                  <a:ext cx="130969" cy="123825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defTabSz="912813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defTabSz="912813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defTabSz="912813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defTabSz="912813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defTabSz="912813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ru-RU" altLang="ru-RU" sz="20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854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3200055" y="5518412"/>
                  <a:ext cx="2038352" cy="2411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957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957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957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957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9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r>
                    <a:rPr lang="ru-RU" altLang="ru-RU" sz="1200"/>
                    <a:t>- расходомеры к установке</a:t>
                  </a:r>
                </a:p>
              </p:txBody>
            </p:sp>
          </p:grpSp>
        </p:grpSp>
        <p:sp>
          <p:nvSpPr>
            <p:cNvPr id="33850" name="Rectangle 37"/>
            <p:cNvSpPr>
              <a:spLocks noChangeArrowheads="1"/>
            </p:cNvSpPr>
            <p:nvPr/>
          </p:nvSpPr>
          <p:spPr bwMode="auto">
            <a:xfrm>
              <a:off x="3121819" y="5685949"/>
              <a:ext cx="130969" cy="123825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altLang="ru-RU" sz="800">
                <a:latin typeface="Arial" panose="020B0604020202020204" pitchFamily="34" charset="0"/>
              </a:endParaRPr>
            </a:p>
          </p:txBody>
        </p:sp>
      </p:grpSp>
      <p:grpSp>
        <p:nvGrpSpPr>
          <p:cNvPr id="33819" name="Group 42"/>
          <p:cNvGrpSpPr>
            <a:grpSpLocks/>
          </p:cNvGrpSpPr>
          <p:nvPr/>
        </p:nvGrpSpPr>
        <p:grpSpPr bwMode="auto">
          <a:xfrm>
            <a:off x="5305425" y="3579813"/>
            <a:ext cx="3686175" cy="2001837"/>
            <a:chOff x="5175695" y="3724275"/>
            <a:chExt cx="3686400" cy="2001600"/>
          </a:xfrm>
        </p:grpSpPr>
        <p:pic>
          <p:nvPicPr>
            <p:cNvPr id="33825" name="Picture 43" descr="map2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5695" y="3724275"/>
              <a:ext cx="3686400" cy="20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6" name="Picture 44" descr="map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6298" y="4057650"/>
              <a:ext cx="110912" cy="1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7" name="Picture 45" descr="map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8698" y="4210050"/>
              <a:ext cx="110912" cy="1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8" name="Picture 46" descr="map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923" y="4171950"/>
              <a:ext cx="110912" cy="1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9" name="Picture 47" descr="map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2473" y="4371975"/>
              <a:ext cx="110912" cy="1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30" name="Picture 48" descr="map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8323" y="3752850"/>
              <a:ext cx="110912" cy="1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31" name="Picture 49" descr="map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3123" y="3848100"/>
              <a:ext cx="110912" cy="1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32" name="Picture 50" descr="map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123" y="4152900"/>
              <a:ext cx="110912" cy="1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33" name="Picture 51" descr="map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4498" y="4467225"/>
              <a:ext cx="110912" cy="1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34" name="Picture 52" descr="map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2973" y="4743450"/>
              <a:ext cx="110912" cy="1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35" name="Picture 53" descr="map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4323" y="4924425"/>
              <a:ext cx="110912" cy="1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36" name="Picture 54" descr="map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3323" y="4362450"/>
              <a:ext cx="110912" cy="1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37" name="Picture 55" descr="map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2398" y="5410200"/>
              <a:ext cx="110912" cy="1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38" name="Picture 56" descr="map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6273" y="5248275"/>
              <a:ext cx="110912" cy="1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39" name="Picture 57" descr="map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123" y="5143500"/>
              <a:ext cx="110912" cy="1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40" name="Picture 58" descr="map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123" y="5286375"/>
              <a:ext cx="110912" cy="1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41" name="Picture 59" descr="map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8748" y="4886325"/>
              <a:ext cx="110912" cy="1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42" name="Picture 60" descr="map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1798" y="4838700"/>
              <a:ext cx="110912" cy="1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43" name="Picture 61" descr="map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7923" y="4552950"/>
              <a:ext cx="110912" cy="1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44" name="Picture 62" descr="map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6948" y="4838700"/>
              <a:ext cx="110912" cy="1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45" name="Picture 63" descr="map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6998" y="5133975"/>
              <a:ext cx="110912" cy="1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46" name="Picture 64" descr="map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8023" y="3733800"/>
              <a:ext cx="110912" cy="1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47" name="Picture 65" descr="map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4198" y="4162425"/>
              <a:ext cx="110912" cy="1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48" name="Picture 66" descr="map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6123" y="4152900"/>
              <a:ext cx="110912" cy="1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820" name="Picture 67" descr="mapd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50" y="3141663"/>
            <a:ext cx="111125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1" name="TextBox 68"/>
          <p:cNvSpPr txBox="1">
            <a:spLocks noChangeArrowheads="1"/>
          </p:cNvSpPr>
          <p:nvPr/>
        </p:nvSpPr>
        <p:spPr bwMode="auto">
          <a:xfrm>
            <a:off x="5484813" y="3068638"/>
            <a:ext cx="35274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200"/>
              <a:t>- Ключевая точка</a:t>
            </a:r>
          </a:p>
        </p:txBody>
      </p:sp>
      <p:grpSp>
        <p:nvGrpSpPr>
          <p:cNvPr id="33822" name="Группа 61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63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33824" name="Picture 2" descr="D:\лого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4"/>
          <p:cNvSpPr>
            <a:spLocks noChangeArrowheads="1"/>
          </p:cNvSpPr>
          <p:nvPr/>
        </p:nvSpPr>
        <p:spPr bwMode="auto">
          <a:xfrm>
            <a:off x="876300" y="50800"/>
            <a:ext cx="8491538" cy="646113"/>
          </a:xfrm>
          <a:prstGeom prst="rect">
            <a:avLst/>
          </a:prstGeom>
          <a:noFill/>
          <a:ln>
            <a:noFill/>
          </a:ln>
        </p:spPr>
        <p:txBody>
          <a:bodyPr lIns="91435" rIns="91435">
            <a:spAutoFit/>
          </a:bodyPr>
          <a:lstStyle/>
          <a:p>
            <a:pPr algn="ctr"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Гидравлическая модель – инструмент для определения </a:t>
            </a:r>
          </a:p>
          <a:p>
            <a:pPr algn="ctr"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оптимальных параметров работы водопроводных сетей</a:t>
            </a:r>
          </a:p>
        </p:txBody>
      </p:sp>
      <p:sp>
        <p:nvSpPr>
          <p:cNvPr id="34819" name="TextBox 35"/>
          <p:cNvSpPr txBox="1">
            <a:spLocks noChangeArrowheads="1"/>
          </p:cNvSpPr>
          <p:nvPr/>
        </p:nvSpPr>
        <p:spPr bwMode="auto">
          <a:xfrm>
            <a:off x="5313363" y="908050"/>
            <a:ext cx="44640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41313" indent="-3413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98513" indent="-341313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255713" indent="-341313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712913" indent="-341313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170113" indent="-341313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ru-RU" altLang="ru-RU" sz="1400" b="1">
                <a:solidFill>
                  <a:srgbClr val="3760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Полная Модель позволяет </a:t>
            </a:r>
          </a:p>
          <a:p>
            <a:pPr lvl="4" eaLnBrk="1" hangingPunct="1">
              <a:buFont typeface="Arial" panose="020B0604020202020204" pitchFamily="34" charset="0"/>
              <a:buChar char="•"/>
            </a:pPr>
            <a:r>
              <a:rPr lang="ru-RU" altLang="ru-RU" sz="1400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проводить многовариантные гидравлические расчеты</a:t>
            </a:r>
          </a:p>
          <a:p>
            <a:pPr lvl="4" eaLnBrk="1" hangingPunct="1">
              <a:buFont typeface="Arial" panose="020B0604020202020204" pitchFamily="34" charset="0"/>
              <a:buChar char="•"/>
            </a:pPr>
            <a:r>
              <a:rPr lang="ru-RU" altLang="ru-RU" sz="1400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определять участки с минимальными скоростями, перегруженные участки  </a:t>
            </a:r>
          </a:p>
          <a:p>
            <a:pPr lvl="4" eaLnBrk="1" hangingPunct="1">
              <a:buFont typeface="Arial" panose="020B0604020202020204" pitchFamily="34" charset="0"/>
              <a:buChar char="•"/>
            </a:pPr>
            <a:r>
              <a:rPr lang="ru-RU" altLang="ru-RU" sz="1400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выбирать наилучшие мероприятия для устранения этих недостатков, </a:t>
            </a:r>
          </a:p>
          <a:p>
            <a:pPr lvl="4" eaLnBrk="1" hangingPunct="1">
              <a:buFont typeface="Arial" panose="020B0604020202020204" pitchFamily="34" charset="0"/>
              <a:buChar char="•"/>
            </a:pPr>
            <a:r>
              <a:rPr lang="ru-RU" altLang="ru-RU" sz="1400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просчитывать различные сценарии водопотребления, стратегии ремонта, модернизации и строительства трубопроводов. </a:t>
            </a:r>
          </a:p>
          <a:p>
            <a:pPr lvl="4" eaLnBrk="1" hangingPunct="1">
              <a:buFont typeface="Arial" panose="020B0604020202020204" pitchFamily="34" charset="0"/>
              <a:buChar char="•"/>
            </a:pPr>
            <a:r>
              <a:rPr lang="ru-RU" altLang="ru-RU" sz="1400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подбирать эффективное насосное оборудование для оптимальной работы водопроводной сети.</a:t>
            </a:r>
          </a:p>
        </p:txBody>
      </p:sp>
      <p:pic>
        <p:nvPicPr>
          <p:cNvPr id="34820" name="Picture 2" descr="C:\Documents and Settings\Frank_EV\Рабочий стол\ТУВы гидравлика\ТУВ Ю-З и Ю-В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981075"/>
            <a:ext cx="4573587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2" descr="C:\Users\z003bztr\Desktop\Rplot.em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t="11491" b="9990"/>
          <a:stretch>
            <a:fillRect/>
          </a:stretch>
        </p:blipFill>
        <p:spPr>
          <a:xfrm>
            <a:off x="4808538" y="4076700"/>
            <a:ext cx="5040312" cy="2519363"/>
          </a:xfrm>
        </p:spPr>
      </p:pic>
      <p:sp>
        <p:nvSpPr>
          <p:cNvPr id="34822" name="TextBox 22"/>
          <p:cNvSpPr txBox="1">
            <a:spLocks noChangeArrowheads="1"/>
          </p:cNvSpPr>
          <p:nvPr/>
        </p:nvSpPr>
        <p:spPr bwMode="auto">
          <a:xfrm>
            <a:off x="488950" y="4221163"/>
            <a:ext cx="4464050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41313" indent="-3413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98513" indent="-341313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255713" indent="-341313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712913" indent="-341313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170113" indent="-341313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ru-RU" altLang="ru-RU" sz="1400" b="1">
                <a:solidFill>
                  <a:srgbClr val="3760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Упрощенная модель</a:t>
            </a:r>
          </a:p>
          <a:p>
            <a:pPr lvl="4" eaLnBrk="1" hangingPunct="1">
              <a:buFont typeface="Arial" panose="020B0604020202020204" pitchFamily="34" charset="0"/>
              <a:buChar char="•"/>
            </a:pPr>
            <a:r>
              <a:rPr lang="ru-RU" altLang="ru-RU" sz="1400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Предназначена для оптимального расположения  ключевых точек и локализации утечек</a:t>
            </a:r>
          </a:p>
          <a:p>
            <a:pPr lvl="4" eaLnBrk="1" hangingPunct="1">
              <a:buFont typeface="Arial" panose="020B0604020202020204" pitchFamily="34" charset="0"/>
              <a:buChar char="•"/>
            </a:pPr>
            <a:r>
              <a:rPr lang="ru-RU" altLang="ru-RU" sz="1400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Отличается меньшей детализацией внутриквартальных сетей и исходит из обобщённого потребления вдоль трубопроводов</a:t>
            </a:r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0" y="2420938"/>
            <a:ext cx="3055938" cy="165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824" name="Группа 8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0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34826" name="Picture 2" descr="D:\лого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650" y="0"/>
            <a:ext cx="2232025" cy="1143000"/>
          </a:xfrm>
        </p:spPr>
        <p:txBody>
          <a:bodyPr rtlCol="0">
            <a:normAutofit fontScale="90000"/>
          </a:bodyPr>
          <a:lstStyle/>
          <a:p>
            <a:pPr defTabSz="957759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</a:rPr>
              <a:t>Пример сектора</a:t>
            </a:r>
          </a:p>
        </p:txBody>
      </p:sp>
      <p:pic>
        <p:nvPicPr>
          <p:cNvPr id="35843" name="Content Placeholder 12" descr="71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9350" y="1412875"/>
            <a:ext cx="6203950" cy="4752975"/>
          </a:xfrm>
        </p:spPr>
      </p:pic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776288" y="801688"/>
            <a:ext cx="8491537" cy="400050"/>
          </a:xfrm>
          <a:prstGeom prst="rect">
            <a:avLst/>
          </a:prstGeom>
          <a:noFill/>
          <a:ln>
            <a:noFill/>
          </a:ln>
        </p:spPr>
        <p:txBody>
          <a:bodyPr lIns="91435" rIns="91435">
            <a:spAutoFit/>
          </a:bodyPr>
          <a:lstStyle/>
          <a:p>
            <a:pPr algn="ctr"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Пример сектора</a:t>
            </a:r>
          </a:p>
        </p:txBody>
      </p:sp>
      <p:grpSp>
        <p:nvGrpSpPr>
          <p:cNvPr id="35845" name="Группа 7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9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35848" name="Picture 2" descr="D:\лого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3. Выбор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“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ключевых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”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точек и их использование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2"/>
          <p:cNvSpPr txBox="1">
            <a:spLocks noChangeArrowheads="1"/>
          </p:cNvSpPr>
          <p:nvPr/>
        </p:nvSpPr>
        <p:spPr bwMode="auto">
          <a:xfrm>
            <a:off x="238125" y="254000"/>
            <a:ext cx="9244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Цели совершенствования системы управления водоснабжением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2988" y="3043238"/>
            <a:ext cx="3133725" cy="89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Объём и напор воды</a:t>
            </a:r>
          </a:p>
          <a:p>
            <a:pPr algn="ctr">
              <a:defRPr/>
            </a:pPr>
            <a:r>
              <a:rPr lang="ru-RU" sz="1100" dirty="0"/>
              <a:t>(получать воду в необходимых объёмах и </a:t>
            </a:r>
          </a:p>
          <a:p>
            <a:pPr algn="ctr">
              <a:defRPr/>
            </a:pPr>
            <a:r>
              <a:rPr lang="ru-RU" sz="1100" dirty="0"/>
              <a:t>с требуемым напором)</a:t>
            </a: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054100" y="4116388"/>
            <a:ext cx="3133725" cy="603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Безопасность и качество воды </a:t>
            </a:r>
            <a:r>
              <a:rPr lang="ru-RU" sz="1100" dirty="0"/>
              <a:t>(получать воду с соблюдением </a:t>
            </a:r>
          </a:p>
          <a:p>
            <a:pPr algn="ctr">
              <a:defRPr/>
            </a:pPr>
            <a:r>
              <a:rPr lang="ru-RU" sz="1100" dirty="0"/>
              <a:t>всех требований по качеству)</a:t>
            </a:r>
            <a:endParaRPr lang="ru-RU" sz="1400" dirty="0"/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1127125" y="5040313"/>
            <a:ext cx="3074988" cy="698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Бесперебойность  водоснабжения </a:t>
            </a:r>
          </a:p>
          <a:p>
            <a:pPr algn="ctr">
              <a:defRPr/>
            </a:pPr>
            <a:r>
              <a:rPr lang="ru-RU" sz="1100" dirty="0"/>
              <a:t>(получать воду 24 часа в сутки)</a:t>
            </a:r>
            <a:endParaRPr lang="ru-RU" sz="1400" dirty="0"/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1133475" y="5961063"/>
            <a:ext cx="3062288" cy="6016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Доступная цена </a:t>
            </a:r>
          </a:p>
          <a:p>
            <a:pPr algn="ctr">
              <a:defRPr/>
            </a:pPr>
            <a:r>
              <a:rPr lang="ru-RU" sz="1100" dirty="0"/>
              <a:t>(получать воду по доступной цене)</a:t>
            </a:r>
            <a:endParaRPr lang="ru-RU" sz="1400" dirty="0"/>
          </a:p>
        </p:txBody>
      </p:sp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20775"/>
            <a:ext cx="2357438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614363" y="2500313"/>
            <a:ext cx="3562350" cy="4286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ru-RU" sz="1800" dirty="0">
                <a:solidFill>
                  <a:schemeClr val="tx1"/>
                </a:solidFill>
              </a:rPr>
              <a:t>Ценности потребителя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392613" y="4248150"/>
            <a:ext cx="4953000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Обеспечение нормативных требований по качеству воды</a:t>
            </a:r>
          </a:p>
          <a:p>
            <a:pPr>
              <a:defRPr/>
            </a:pP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370" name="Прямоугольник 33"/>
          <p:cNvSpPr>
            <a:spLocks noChangeArrowheads="1"/>
          </p:cNvSpPr>
          <p:nvPr/>
        </p:nvSpPr>
        <p:spPr bwMode="auto">
          <a:xfrm>
            <a:off x="4392613" y="3187700"/>
            <a:ext cx="4953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ru-RU" sz="1400">
                <a:ea typeface="Calibri" panose="020F0502020204030204" pitchFamily="34" charset="0"/>
                <a:cs typeface="Times New Roman" panose="02020603050405020304" pitchFamily="18" charset="0"/>
              </a:rPr>
              <a:t>Прогнозирование и контроль потребления</a:t>
            </a:r>
            <a:r>
              <a:rPr lang="en-US" altLang="ru-RU" sz="1400"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altLang="ru-RU" sz="1400">
                <a:ea typeface="Calibri" panose="020F0502020204030204" pitchFamily="34" charset="0"/>
                <a:cs typeface="Times New Roman" panose="02020603050405020304" pitchFamily="18" charset="0"/>
              </a:rPr>
              <a:t>расхода на основе водного баланса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400">
                <a:ea typeface="Calibri" panose="020F0502020204030204" pitchFamily="34" charset="0"/>
                <a:cs typeface="Times New Roman" panose="02020603050405020304" pitchFamily="18" charset="0"/>
              </a:rPr>
              <a:t>Оптимизация рабочего давления в системе водоснабжения</a:t>
            </a:r>
          </a:p>
        </p:txBody>
      </p:sp>
      <p:sp>
        <p:nvSpPr>
          <p:cNvPr id="15371" name="Прямоугольник 36"/>
          <p:cNvSpPr>
            <a:spLocks noChangeArrowheads="1"/>
          </p:cNvSpPr>
          <p:nvPr/>
        </p:nvSpPr>
        <p:spPr bwMode="auto">
          <a:xfrm>
            <a:off x="4392613" y="5108575"/>
            <a:ext cx="4953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ru-RU" sz="1400">
                <a:ea typeface="Calibri" panose="020F0502020204030204" pitchFamily="34" charset="0"/>
                <a:cs typeface="Times New Roman" panose="02020603050405020304" pitchFamily="18" charset="0"/>
              </a:rPr>
              <a:t>Снижение количества перерывов в подаче воды из-за повреждений и иных технологических нарушений</a:t>
            </a:r>
          </a:p>
        </p:txBody>
      </p:sp>
      <p:sp>
        <p:nvSpPr>
          <p:cNvPr id="15372" name="Прямоугольник 37"/>
          <p:cNvSpPr>
            <a:spLocks noChangeArrowheads="1"/>
          </p:cNvSpPr>
          <p:nvPr/>
        </p:nvSpPr>
        <p:spPr bwMode="auto">
          <a:xfrm>
            <a:off x="4392613" y="5997575"/>
            <a:ext cx="495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ru-RU" sz="1400">
                <a:ea typeface="Calibri" panose="020F0502020204030204" pitchFamily="34" charset="0"/>
                <a:cs typeface="Times New Roman" panose="02020603050405020304" pitchFamily="18" charset="0"/>
              </a:rPr>
              <a:t>Снижение себестоимости  1 куб.м. питьевой воды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400">
                <a:ea typeface="Calibri" panose="020F0502020204030204" pitchFamily="34" charset="0"/>
                <a:cs typeface="Times New Roman" panose="02020603050405020304" pitchFamily="18" charset="0"/>
              </a:rPr>
              <a:t>Обеспечение прозрачности  расчётов с потребителями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471988" y="2500313"/>
            <a:ext cx="4673600" cy="4286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ru-RU" sz="1800" dirty="0">
                <a:solidFill>
                  <a:schemeClr val="tx1"/>
                </a:solidFill>
              </a:rPr>
              <a:t>Цели совершенствования 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H="1">
            <a:off x="685800" y="2928938"/>
            <a:ext cx="1588" cy="33480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endCxn id="6" idx="1"/>
          </p:cNvCxnSpPr>
          <p:nvPr/>
        </p:nvCxnSpPr>
        <p:spPr>
          <a:xfrm>
            <a:off x="698500" y="3489325"/>
            <a:ext cx="34448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endCxn id="82" idx="1"/>
          </p:cNvCxnSpPr>
          <p:nvPr/>
        </p:nvCxnSpPr>
        <p:spPr>
          <a:xfrm>
            <a:off x="698500" y="4389438"/>
            <a:ext cx="355600" cy="285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685800" y="5357813"/>
            <a:ext cx="428625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698500" y="6259513"/>
            <a:ext cx="428625" cy="174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79" name="Группа 35"/>
          <p:cNvGrpSpPr>
            <a:grpSpLocks/>
          </p:cNvGrpSpPr>
          <p:nvPr/>
        </p:nvGrpSpPr>
        <p:grpSpPr bwMode="auto">
          <a:xfrm>
            <a:off x="5400675" y="1060450"/>
            <a:ext cx="2657475" cy="1417638"/>
            <a:chOff x="611188" y="903268"/>
            <a:chExt cx="8137525" cy="5199062"/>
          </a:xfrm>
        </p:grpSpPr>
        <p:pic>
          <p:nvPicPr>
            <p:cNvPr id="15382" name="Picture 2" descr="К-1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88" y="903268"/>
              <a:ext cx="8137525" cy="5199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ctangle 15"/>
            <p:cNvSpPr>
              <a:spLocks noChangeArrowheads="1"/>
            </p:cNvSpPr>
            <p:nvPr/>
          </p:nvSpPr>
          <p:spPr bwMode="auto">
            <a:xfrm>
              <a:off x="1476468" y="4151953"/>
              <a:ext cx="1327089" cy="390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7479" tIns="68739" rIns="137479" bIns="68739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defTabSz="1379538">
                <a:lnSpc>
                  <a:spcPct val="50000"/>
                </a:lnSpc>
                <a:defRPr/>
              </a:pPr>
              <a:endParaRPr lang="ru-RU" sz="1100" u="sng" dirty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6" name="Rectangle 15"/>
            <p:cNvSpPr>
              <a:spLocks noChangeArrowheads="1"/>
            </p:cNvSpPr>
            <p:nvPr/>
          </p:nvSpPr>
          <p:spPr bwMode="auto">
            <a:xfrm>
              <a:off x="1486191" y="4507098"/>
              <a:ext cx="1502089" cy="395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7479" tIns="68739" rIns="137479" bIns="68739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defTabSz="1379538">
                <a:lnSpc>
                  <a:spcPct val="50000"/>
                </a:lnSpc>
                <a:defRPr/>
              </a:pPr>
              <a:endParaRPr lang="ru-RU" sz="1100" u="sng" dirty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8" name="Rectangle 15"/>
            <p:cNvSpPr>
              <a:spLocks noChangeArrowheads="1"/>
            </p:cNvSpPr>
            <p:nvPr/>
          </p:nvSpPr>
          <p:spPr bwMode="auto">
            <a:xfrm>
              <a:off x="1442442" y="4873883"/>
              <a:ext cx="1613894" cy="390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7479" tIns="68739" rIns="137479" bIns="68739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defTabSz="1379538">
                <a:lnSpc>
                  <a:spcPct val="50000"/>
                </a:lnSpc>
                <a:defRPr/>
              </a:pPr>
              <a:endParaRPr lang="ru-RU" sz="1100" u="sng" dirty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25" name="Freeform 3"/>
          <p:cNvSpPr/>
          <p:nvPr/>
        </p:nvSpPr>
        <p:spPr bwMode="auto">
          <a:xfrm>
            <a:off x="1196975" y="752475"/>
            <a:ext cx="7427913" cy="12700"/>
          </a:xfrm>
          <a:custGeom>
            <a:avLst/>
            <a:gdLst>
              <a:gd name="connsiteX0" fmla="*/ 6350 w 18284952"/>
              <a:gd name="connsiteY0" fmla="*/ 6350 h 25400"/>
              <a:gd name="connsiteX1" fmla="*/ 18278601 w 18284952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52" h="25400">
                <a:moveTo>
                  <a:pt x="6350" y="6350"/>
                </a:moveTo>
                <a:lnTo>
                  <a:pt x="18278601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40234" tIns="20117" rIns="40234" bIns="20117" anchor="ctr"/>
          <a:lstStyle/>
          <a:p>
            <a:pPr algn="ctr" defTabSz="4023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800" dirty="0">
              <a:solidFill>
                <a:prstClr val="black"/>
              </a:solidFill>
            </a:endParaRPr>
          </a:p>
        </p:txBody>
      </p:sp>
      <p:pic>
        <p:nvPicPr>
          <p:cNvPr id="15381" name="Picture 2" descr="D:\лого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825" y="165100"/>
            <a:ext cx="115728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defTabSz="957759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</a:rPr>
              <a:t>Выделение упрощенной принципиальной схемы</a:t>
            </a:r>
          </a:p>
        </p:txBody>
      </p:sp>
      <p:pic>
        <p:nvPicPr>
          <p:cNvPr id="36867" name="Content Placeholder 4" descr="713_mainLinesHighlighted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9350" y="1412875"/>
            <a:ext cx="6203950" cy="4752975"/>
          </a:xfrm>
        </p:spPr>
      </p:pic>
      <p:sp>
        <p:nvSpPr>
          <p:cNvPr id="36868" name="TextBox 3"/>
          <p:cNvSpPr txBox="1">
            <a:spLocks noChangeArrowheads="1"/>
          </p:cNvSpPr>
          <p:nvPr/>
        </p:nvSpPr>
        <p:spPr bwMode="auto">
          <a:xfrm>
            <a:off x="6753225" y="2276475"/>
            <a:ext cx="26257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600"/>
              <a:t>Сети условно разделены на</a:t>
            </a:r>
            <a:r>
              <a:rPr lang="en-US" altLang="ru-RU" sz="1600"/>
              <a:t>:</a:t>
            </a:r>
          </a:p>
          <a:p>
            <a:pPr lvl="1" indent="0" eaLnBrk="1" hangingPunct="1">
              <a:buFont typeface="Arial" panose="020B0604020202020204" pitchFamily="34" charset="0"/>
              <a:buChar char="•"/>
            </a:pPr>
            <a:r>
              <a:rPr lang="en-US" altLang="ru-RU" sz="1600"/>
              <a:t> </a:t>
            </a:r>
            <a:r>
              <a:rPr lang="ru-RU" altLang="ru-RU" sz="1600"/>
              <a:t>трубопроводы большого диаметра: магистральные, транзитные и распределительные сети</a:t>
            </a:r>
            <a:r>
              <a:rPr lang="en-US" altLang="ru-RU" sz="1600"/>
              <a:t> (</a:t>
            </a:r>
            <a:r>
              <a:rPr lang="ru-RU" altLang="ru-RU" sz="1600"/>
              <a:t>ярко-розовый цвет</a:t>
            </a:r>
            <a:r>
              <a:rPr lang="en-US" altLang="ru-RU" sz="1600"/>
              <a:t>)</a:t>
            </a:r>
            <a:endParaRPr lang="ru-RU" altLang="ru-RU" sz="1600"/>
          </a:p>
          <a:p>
            <a:pPr lvl="1" indent="0" eaLnBrk="1" hangingPunct="1"/>
            <a:endParaRPr lang="en-US" altLang="ru-RU" sz="1600"/>
          </a:p>
          <a:p>
            <a:pPr lvl="1" indent="0" eaLnBrk="1" hangingPunct="1">
              <a:buFont typeface="Arial" panose="020B0604020202020204" pitchFamily="34" charset="0"/>
              <a:buChar char="•"/>
            </a:pPr>
            <a:r>
              <a:rPr lang="ru-RU" altLang="ru-RU" sz="1600"/>
              <a:t>Более мелкие внутриквартальные сети</a:t>
            </a: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525463" y="798513"/>
            <a:ext cx="8491537" cy="400050"/>
          </a:xfrm>
          <a:prstGeom prst="rect">
            <a:avLst/>
          </a:prstGeom>
          <a:noFill/>
          <a:ln>
            <a:noFill/>
          </a:ln>
        </p:spPr>
        <p:txBody>
          <a:bodyPr lIns="91435" rIns="91435">
            <a:spAutoFit/>
          </a:bodyPr>
          <a:lstStyle/>
          <a:p>
            <a:pPr algn="ctr"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Выделение упрощенной принципиальной схемы</a:t>
            </a:r>
          </a:p>
        </p:txBody>
      </p:sp>
      <p:grpSp>
        <p:nvGrpSpPr>
          <p:cNvPr id="36870" name="Группа 8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0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36873" name="Picture 2" descr="D:\лого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3. Выбор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“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ключевых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”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точек и их использование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Content Placeholder 7" descr="713_original_layout_20131129_v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412875"/>
            <a:ext cx="6775450" cy="4752975"/>
          </a:xfrm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73050" y="796925"/>
            <a:ext cx="8491538" cy="400050"/>
          </a:xfrm>
          <a:prstGeom prst="rect">
            <a:avLst/>
          </a:prstGeom>
          <a:noFill/>
          <a:ln>
            <a:noFill/>
          </a:ln>
        </p:spPr>
        <p:txBody>
          <a:bodyPr lIns="91435" rIns="91435">
            <a:spAutoFit/>
          </a:bodyPr>
          <a:lstStyle/>
          <a:p>
            <a:pPr algn="ctr"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Создание графа сети</a:t>
            </a:r>
          </a:p>
        </p:txBody>
      </p:sp>
      <p:grpSp>
        <p:nvGrpSpPr>
          <p:cNvPr id="37892" name="Группа 8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0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37895" name="Picture 2" descr="D:\лого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3. Выбор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“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ключевых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”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точек и их использование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Content Placeholder 3" descr="713_original_layout_20131129_v2_noBack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412875"/>
            <a:ext cx="6775450" cy="4752975"/>
          </a:xfrm>
        </p:spPr>
      </p:pic>
      <p:sp>
        <p:nvSpPr>
          <p:cNvPr id="38915" name="TextBox 4"/>
          <p:cNvSpPr txBox="1">
            <a:spLocks noChangeArrowheads="1"/>
          </p:cNvSpPr>
          <p:nvPr/>
        </p:nvSpPr>
        <p:spPr bwMode="auto">
          <a:xfrm>
            <a:off x="8048625" y="2708275"/>
            <a:ext cx="13271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ru-RU" sz="1400"/>
              <a:t>Граф</a:t>
            </a:r>
            <a:r>
              <a:rPr lang="en-US" altLang="ru-RU" sz="1400"/>
              <a:t>: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ru-RU" sz="1400"/>
              <a:t> 157 </a:t>
            </a:r>
            <a:r>
              <a:rPr lang="ru-RU" altLang="ru-RU" sz="1400"/>
              <a:t>вершин</a:t>
            </a:r>
            <a:endParaRPr lang="en-US" altLang="ru-RU" sz="1400"/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ru-RU" sz="1400"/>
              <a:t> 211 </a:t>
            </a:r>
            <a:r>
              <a:rPr lang="ru-RU" altLang="ru-RU" sz="1400"/>
              <a:t>ребер</a:t>
            </a:r>
            <a:endParaRPr lang="en-US" altLang="ru-RU" sz="1400"/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ru-RU" sz="1400"/>
              <a:t> 15 </a:t>
            </a:r>
            <a:r>
              <a:rPr lang="ru-RU" altLang="ru-RU" sz="1400"/>
              <a:t>внешних соединений</a:t>
            </a:r>
          </a:p>
        </p:txBody>
      </p:sp>
      <p:sp>
        <p:nvSpPr>
          <p:cNvPr id="7" name="Прямоугольник 4"/>
          <p:cNvSpPr>
            <a:spLocks noChangeArrowheads="1"/>
          </p:cNvSpPr>
          <p:nvPr/>
        </p:nvSpPr>
        <p:spPr bwMode="auto">
          <a:xfrm>
            <a:off x="349250" y="868363"/>
            <a:ext cx="8491538" cy="400050"/>
          </a:xfrm>
          <a:prstGeom prst="rect">
            <a:avLst/>
          </a:prstGeom>
          <a:noFill/>
          <a:ln>
            <a:noFill/>
          </a:ln>
        </p:spPr>
        <p:txBody>
          <a:bodyPr lIns="91435" rIns="91435">
            <a:spAutoFit/>
          </a:bodyPr>
          <a:lstStyle/>
          <a:p>
            <a:pPr algn="ctr"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Граф </a:t>
            </a:r>
          </a:p>
        </p:txBody>
      </p:sp>
      <p:grpSp>
        <p:nvGrpSpPr>
          <p:cNvPr id="38917" name="Группа 9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1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38920" name="Picture 2" descr="D:\лого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3. Выбор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“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ключевых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”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точек и их использование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88950" y="188913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88950" y="7064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Оптимизация расположения ключевых точек на графе сети</a:t>
            </a:r>
          </a:p>
        </p:txBody>
      </p:sp>
      <p:pic>
        <p:nvPicPr>
          <p:cNvPr id="39940" name="Picture 2" descr="C:\Users\z003bztr\Desktop\Rplot.em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b="9102"/>
          <a:stretch>
            <a:fillRect/>
          </a:stretch>
        </p:blipFill>
        <p:spPr>
          <a:xfrm>
            <a:off x="1208088" y="2538413"/>
            <a:ext cx="7450137" cy="4319587"/>
          </a:xfrm>
        </p:spPr>
      </p:pic>
      <p:sp>
        <p:nvSpPr>
          <p:cNvPr id="72" name="Rectangle 71"/>
          <p:cNvSpPr/>
          <p:nvPr/>
        </p:nvSpPr>
        <p:spPr>
          <a:xfrm>
            <a:off x="488950" y="1412875"/>
            <a:ext cx="4953000" cy="1579563"/>
          </a:xfrm>
          <a:prstGeom prst="rect">
            <a:avLst/>
          </a:prstGeom>
        </p:spPr>
        <p:txBody>
          <a:bodyPr lIns="91435" rIns="91435">
            <a:spAutoFit/>
          </a:bodyPr>
          <a:lstStyle/>
          <a:p>
            <a:pPr defTabSz="957759" eaLnBrk="1" fontAlgn="auto" hangingPunct="1"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000" dirty="0">
                <a:latin typeface="+mn-lt"/>
              </a:rPr>
              <a:t>Критерии</a:t>
            </a:r>
            <a:r>
              <a:rPr lang="en-US" sz="2000" dirty="0">
                <a:latin typeface="+mn-lt"/>
              </a:rPr>
              <a:t>:</a:t>
            </a:r>
            <a:endParaRPr lang="ru-RU" sz="2000" dirty="0">
              <a:latin typeface="+mn-lt"/>
            </a:endParaRPr>
          </a:p>
          <a:p>
            <a:pPr marL="287984" indent="-287984" defTabSz="957759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ru-RU" sz="2000" dirty="0">
                <a:latin typeface="+mn-lt"/>
              </a:rPr>
              <a:t>топология сети водоснабжения</a:t>
            </a:r>
          </a:p>
          <a:p>
            <a:pPr marL="287984" indent="-287984" defTabSz="957759" eaLnBrk="1" fontAlgn="auto" hangingPunct="1">
              <a:spcBef>
                <a:spcPts val="0"/>
              </a:spcBef>
              <a:spcAft>
                <a:spcPts val="100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ru-RU" sz="2000" dirty="0">
                <a:latin typeface="+mn-lt"/>
              </a:rPr>
              <a:t>потребление абонентов</a:t>
            </a:r>
          </a:p>
          <a:p>
            <a:pPr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</a:rPr>
              <a:t>при заданном колличестве ключевых точек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969125" y="3113088"/>
            <a:ext cx="46038" cy="444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9" tIns="35999" rIns="35999" bIns="35999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9943" name="TextBox 73"/>
          <p:cNvSpPr txBox="1">
            <a:spLocks noChangeArrowheads="1"/>
          </p:cNvSpPr>
          <p:nvPr/>
        </p:nvSpPr>
        <p:spPr bwMode="auto">
          <a:xfrm>
            <a:off x="7040563" y="2997200"/>
            <a:ext cx="1219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rIns="91435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200"/>
              <a:t>Ключевая точка</a:t>
            </a:r>
          </a:p>
        </p:txBody>
      </p:sp>
      <p:grpSp>
        <p:nvGrpSpPr>
          <p:cNvPr id="39944" name="Группа 10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2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39947" name="Picture 2" descr="D:\лого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3. Выбор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“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ключевых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”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точек и их использование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4479925" y="808038"/>
            <a:ext cx="5368925" cy="3268662"/>
            <a:chOff x="4479804" y="447636"/>
            <a:chExt cx="5369739" cy="3269396"/>
          </a:xfrm>
        </p:grpSpPr>
        <p:grpSp>
          <p:nvGrpSpPr>
            <p:cNvPr id="40980" name="Group 14"/>
            <p:cNvGrpSpPr>
              <a:grpSpLocks/>
            </p:cNvGrpSpPr>
            <p:nvPr/>
          </p:nvGrpSpPr>
          <p:grpSpPr bwMode="auto">
            <a:xfrm>
              <a:off x="4479804" y="1124744"/>
              <a:ext cx="5369739" cy="2592288"/>
              <a:chOff x="560512" y="116632"/>
              <a:chExt cx="6264696" cy="3024336"/>
            </a:xfrm>
          </p:grpSpPr>
          <p:pic>
            <p:nvPicPr>
              <p:cNvPr id="40982" name="Picture 2" descr="C:\Users\z003bztr\Desktop\Rplot.emf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5" t="17775" r="5858" b="22235"/>
              <a:stretch>
                <a:fillRect/>
              </a:stretch>
            </p:blipFill>
            <p:spPr bwMode="auto">
              <a:xfrm>
                <a:off x="560512" y="908720"/>
                <a:ext cx="4392488" cy="1944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0983" name="Group 13"/>
              <p:cNvGrpSpPr>
                <a:grpSpLocks/>
              </p:cNvGrpSpPr>
              <p:nvPr/>
            </p:nvGrpSpPr>
            <p:grpSpPr bwMode="auto">
              <a:xfrm>
                <a:off x="4953000" y="1916832"/>
                <a:ext cx="1872208" cy="1224136"/>
                <a:chOff x="4953000" y="1916832"/>
                <a:chExt cx="1872208" cy="1224136"/>
              </a:xfrm>
            </p:grpSpPr>
            <p:sp>
              <p:nvSpPr>
                <p:cNvPr id="12" name="Rounded Rectangular Callout 11"/>
                <p:cNvSpPr/>
                <p:nvPr/>
              </p:nvSpPr>
              <p:spPr>
                <a:xfrm>
                  <a:off x="4952468" y="1916467"/>
                  <a:ext cx="1872740" cy="1224501"/>
                </a:xfrm>
                <a:prstGeom prst="wedgeRoundRectCallout">
                  <a:avLst>
                    <a:gd name="adj1" fmla="val -76005"/>
                    <a:gd name="adj2" fmla="val -21189"/>
                    <a:gd name="adj3" fmla="val 16667"/>
                  </a:avLst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anchor="ctr"/>
                <a:lstStyle/>
                <a:p>
                  <a:pPr algn="ctr" defTabSz="957759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0991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97016" y="2060848"/>
                  <a:ext cx="1578662" cy="10177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0984" name="Group 9"/>
              <p:cNvGrpSpPr>
                <a:grpSpLocks/>
              </p:cNvGrpSpPr>
              <p:nvPr/>
            </p:nvGrpSpPr>
            <p:grpSpPr bwMode="auto">
              <a:xfrm>
                <a:off x="1064568" y="116632"/>
                <a:ext cx="1872208" cy="1224136"/>
                <a:chOff x="1064568" y="116632"/>
                <a:chExt cx="1872208" cy="1224136"/>
              </a:xfrm>
            </p:grpSpPr>
            <p:sp>
              <p:nvSpPr>
                <p:cNvPr id="8" name="Rounded Rectangular Callout 7"/>
                <p:cNvSpPr/>
                <p:nvPr/>
              </p:nvSpPr>
              <p:spPr>
                <a:xfrm>
                  <a:off x="1064356" y="115837"/>
                  <a:ext cx="1872741" cy="1224501"/>
                </a:xfrm>
                <a:prstGeom prst="wedgeRoundRectCallout">
                  <a:avLst>
                    <a:gd name="adj1" fmla="val -26712"/>
                    <a:gd name="adj2" fmla="val 74950"/>
                    <a:gd name="adj3" fmla="val 16667"/>
                  </a:avLst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anchor="ctr"/>
                <a:lstStyle/>
                <a:p>
                  <a:pPr algn="ctr" defTabSz="957759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0989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8584" y="188640"/>
                  <a:ext cx="1584176" cy="10234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0985" name="Group 12"/>
              <p:cNvGrpSpPr>
                <a:grpSpLocks/>
              </p:cNvGrpSpPr>
              <p:nvPr/>
            </p:nvGrpSpPr>
            <p:grpSpPr bwMode="auto">
              <a:xfrm>
                <a:off x="4520952" y="116632"/>
                <a:ext cx="1872208" cy="1224136"/>
                <a:chOff x="4520952" y="116632"/>
                <a:chExt cx="1872208" cy="1224136"/>
              </a:xfrm>
            </p:grpSpPr>
            <p:sp>
              <p:nvSpPr>
                <p:cNvPr id="11" name="Rounded Rectangular Callout 10"/>
                <p:cNvSpPr/>
                <p:nvPr/>
              </p:nvSpPr>
              <p:spPr>
                <a:xfrm>
                  <a:off x="4520867" y="115837"/>
                  <a:ext cx="1872741" cy="1224501"/>
                </a:xfrm>
                <a:prstGeom prst="wedgeRoundRectCallout">
                  <a:avLst>
                    <a:gd name="adj1" fmla="val -77362"/>
                    <a:gd name="adj2" fmla="val 55584"/>
                    <a:gd name="adj3" fmla="val 16667"/>
                  </a:avLst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anchor="ctr"/>
                <a:lstStyle/>
                <a:p>
                  <a:pPr algn="ctr" defTabSz="957759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0987" name="Picture 4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64968" y="188640"/>
                  <a:ext cx="1614772" cy="1031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40981" name="TextBox 15"/>
            <p:cNvSpPr txBox="1">
              <a:spLocks noChangeArrowheads="1"/>
            </p:cNvSpPr>
            <p:nvPr/>
          </p:nvSpPr>
          <p:spPr bwMode="auto">
            <a:xfrm>
              <a:off x="4520952" y="447636"/>
              <a:ext cx="5184576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altLang="ru-RU"/>
                <a:t>Сопоставление реальных данных в ключевых точках с набором модельных сценариев</a:t>
              </a: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5641975" y="4005263"/>
            <a:ext cx="3744913" cy="2852737"/>
            <a:chOff x="5785611" y="3546363"/>
            <a:chExt cx="3744416" cy="2852306"/>
          </a:xfrm>
        </p:grpSpPr>
        <p:sp>
          <p:nvSpPr>
            <p:cNvPr id="122" name="Down Arrow 121"/>
            <p:cNvSpPr/>
            <p:nvPr/>
          </p:nvSpPr>
          <p:spPr>
            <a:xfrm>
              <a:off x="6825286" y="3546363"/>
              <a:ext cx="1439671" cy="431735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 defTabSz="95775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chemeClr val="tx1"/>
                </a:solidFill>
              </a:endParaRPr>
            </a:p>
          </p:txBody>
        </p:sp>
        <p:pic>
          <p:nvPicPr>
            <p:cNvPr id="40978" name="Picture 5" descr="C:\work\UZRW project\presentation_Karmazinov_20150212\decisionTre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886" y="4702627"/>
              <a:ext cx="2210389" cy="1696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9" name="TextBox 124"/>
            <p:cNvSpPr txBox="1">
              <a:spLocks noChangeArrowheads="1"/>
            </p:cNvSpPr>
            <p:nvPr/>
          </p:nvSpPr>
          <p:spPr bwMode="auto">
            <a:xfrm>
              <a:off x="5785611" y="4056760"/>
              <a:ext cx="3744416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altLang="ru-RU"/>
                <a:t>Дерево решений</a:t>
              </a:r>
            </a:p>
            <a:p>
              <a:pPr algn="ctr" eaLnBrk="1" hangingPunct="1"/>
              <a:r>
                <a:rPr lang="ru-RU" altLang="ru-RU"/>
                <a:t>для «распознавания» сценария</a:t>
              </a:r>
            </a:p>
          </p:txBody>
        </p:sp>
      </p:grpSp>
      <p:grpSp>
        <p:nvGrpSpPr>
          <p:cNvPr id="40964" name="Группа 25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27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40976" name="Picture 2" descr="D:\лого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3. Выбор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“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ключевых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”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точек и их использование</a:t>
            </a:r>
          </a:p>
        </p:txBody>
      </p:sp>
      <p:sp>
        <p:nvSpPr>
          <p:cNvPr id="40966" name="Рисунок 27"/>
          <p:cNvSpPr>
            <a:spLocks noChangeAspect="1"/>
          </p:cNvSpPr>
          <p:nvPr/>
        </p:nvSpPr>
        <p:spPr bwMode="auto">
          <a:xfrm>
            <a:off x="358775" y="1338263"/>
            <a:ext cx="4024313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40967" name="Picture 2"/>
          <p:cNvSpPr>
            <a:spLocks noChangeAspect="1" noChangeArrowheads="1"/>
          </p:cNvSpPr>
          <p:nvPr/>
        </p:nvSpPr>
        <p:spPr bwMode="auto">
          <a:xfrm>
            <a:off x="1682750" y="5229225"/>
            <a:ext cx="3186113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40968" name="Picture 3"/>
          <p:cNvSpPr>
            <a:spLocks noChangeAspect="1" noChangeArrowheads="1"/>
          </p:cNvSpPr>
          <p:nvPr/>
        </p:nvSpPr>
        <p:spPr bwMode="auto">
          <a:xfrm>
            <a:off x="50800" y="4471988"/>
            <a:ext cx="316547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pic>
        <p:nvPicPr>
          <p:cNvPr id="40970" name="Рисунок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274763"/>
            <a:ext cx="4024313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0800" y="4027488"/>
            <a:ext cx="5540375" cy="2606675"/>
            <a:chOff x="50800" y="4027488"/>
            <a:chExt cx="5540375" cy="2606675"/>
          </a:xfrm>
        </p:grpSpPr>
        <p:grpSp>
          <p:nvGrpSpPr>
            <p:cNvPr id="40969" name="Group 23"/>
            <p:cNvGrpSpPr>
              <a:grpSpLocks/>
            </p:cNvGrpSpPr>
            <p:nvPr/>
          </p:nvGrpSpPr>
          <p:grpSpPr bwMode="auto">
            <a:xfrm>
              <a:off x="935038" y="4027488"/>
              <a:ext cx="4656137" cy="2090737"/>
              <a:chOff x="584330" y="3930138"/>
              <a:chExt cx="4655600" cy="2090930"/>
            </a:xfrm>
          </p:grpSpPr>
          <p:sp>
            <p:nvSpPr>
              <p:cNvPr id="40973" name="TextBox 119"/>
              <p:cNvSpPr txBox="1">
                <a:spLocks noChangeArrowheads="1"/>
              </p:cNvSpPr>
              <p:nvPr/>
            </p:nvSpPr>
            <p:spPr bwMode="auto">
              <a:xfrm>
                <a:off x="584330" y="3930138"/>
                <a:ext cx="3816424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ru-RU" altLang="ru-RU" dirty="0"/>
                  <a:t>Локализация утечек</a:t>
                </a:r>
              </a:p>
            </p:txBody>
          </p:sp>
          <p:sp>
            <p:nvSpPr>
              <p:cNvPr id="34" name="Left Arrow 122"/>
              <p:cNvSpPr/>
              <p:nvPr/>
            </p:nvSpPr>
            <p:spPr>
              <a:xfrm>
                <a:off x="4592305" y="4652517"/>
                <a:ext cx="647625" cy="1368551"/>
              </a:xfrm>
              <a:prstGeom prst="left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 defTabSz="95775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0971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0" y="5229225"/>
              <a:ext cx="3186113" cy="140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2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00" y="4471988"/>
              <a:ext cx="3165475" cy="144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604838" y="836613"/>
            <a:ext cx="7408862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marL="342900" indent="-342900"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180975"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/>
            <a:r>
              <a:rPr lang="ru-RU" altLang="zh-CN" sz="21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</a:t>
            </a:r>
            <a:r>
              <a:rPr lang="en-US" altLang="zh-CN" sz="32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de-DE" sz="1600" b="1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Для измерения расхода жидкости были </a:t>
            </a:r>
          </a:p>
          <a:p>
            <a:pPr marL="0" lvl="1" eaLnBrk="1" hangingPunct="1"/>
            <a:r>
              <a:rPr lang="ru-RU" altLang="de-DE" sz="1600" b="1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использованы электромагнитные</a:t>
            </a:r>
          </a:p>
          <a:p>
            <a:pPr marL="0" lvl="1" eaLnBrk="1" hangingPunct="1"/>
            <a:r>
              <a:rPr lang="ru-RU" altLang="de-DE" sz="1600" b="1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расходомеры с батарейным питанием, которые позволяют </a:t>
            </a:r>
          </a:p>
          <a:p>
            <a:pPr marL="0" lvl="1" eaLnBrk="1" hangingPunct="1"/>
            <a:r>
              <a:rPr lang="ru-RU" altLang="de-DE" sz="1600" b="1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измерять расход воды в обоих  направлениях </a:t>
            </a:r>
          </a:p>
          <a:p>
            <a:pPr marL="0" lvl="1" eaLnBrk="1" hangingPunct="1"/>
            <a:r>
              <a:rPr lang="ru-RU" altLang="de-DE" sz="1600" b="1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с погрешностью 0.4%</a:t>
            </a:r>
          </a:p>
        </p:txBody>
      </p:sp>
      <p:sp>
        <p:nvSpPr>
          <p:cNvPr id="41987" name="TextBox 1"/>
          <p:cNvSpPr txBox="1">
            <a:spLocks noChangeArrowheads="1"/>
          </p:cNvSpPr>
          <p:nvPr/>
        </p:nvSpPr>
        <p:spPr bwMode="auto">
          <a:xfrm>
            <a:off x="604838" y="2220913"/>
            <a:ext cx="7408862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marL="342900" indent="-342900"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180975"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/>
            <a:r>
              <a:rPr lang="ru-RU" altLang="zh-CN" sz="21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</a:t>
            </a:r>
            <a:r>
              <a:rPr lang="en-US" altLang="zh-CN" sz="32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de-DE" sz="1600" b="1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Расходомеры и датчики давления установлены в </a:t>
            </a:r>
            <a:endParaRPr lang="en-US" altLang="de-DE" sz="1600" b="1">
              <a:solidFill>
                <a:srgbClr val="000000"/>
              </a:solidFill>
              <a:latin typeface="Segoe UI" panose="020B0502040204020203" pitchFamily="34" charset="0"/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0" lvl="1" eaLnBrk="1" hangingPunct="1"/>
            <a:r>
              <a:rPr lang="ru-RU" altLang="de-DE" sz="1600" b="1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герметичных пластиковых камерах или железобетонных </a:t>
            </a:r>
            <a:endParaRPr lang="en-US" altLang="de-DE" sz="1600" b="1">
              <a:solidFill>
                <a:srgbClr val="000000"/>
              </a:solidFill>
              <a:latin typeface="Segoe UI" panose="020B0502040204020203" pitchFamily="34" charset="0"/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0" lvl="1" eaLnBrk="1" hangingPunct="1"/>
            <a:r>
              <a:rPr lang="ru-RU" altLang="de-DE" sz="1600" b="1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камерах офутерованных</a:t>
            </a:r>
            <a:r>
              <a:rPr lang="en-US" altLang="de-DE" sz="1600" b="1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ru-RU" altLang="de-DE" sz="1600" b="1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пластиковыми панелями, </a:t>
            </a:r>
            <a:endParaRPr lang="en-US" altLang="de-DE" sz="1600" b="1">
              <a:solidFill>
                <a:srgbClr val="000000"/>
              </a:solidFill>
              <a:latin typeface="Segoe UI" panose="020B0502040204020203" pitchFamily="34" charset="0"/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0" lvl="1" eaLnBrk="1" hangingPunct="1"/>
            <a:r>
              <a:rPr lang="ru-RU" altLang="de-DE" sz="1600" b="1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для исключения причин затопления камер.</a:t>
            </a:r>
          </a:p>
        </p:txBody>
      </p:sp>
      <p:sp>
        <p:nvSpPr>
          <p:cNvPr id="41988" name="TextBox 1"/>
          <p:cNvSpPr txBox="1">
            <a:spLocks noChangeArrowheads="1"/>
          </p:cNvSpPr>
          <p:nvPr/>
        </p:nvSpPr>
        <p:spPr bwMode="auto">
          <a:xfrm>
            <a:off x="604838" y="3359150"/>
            <a:ext cx="74088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marL="342900" indent="-342900"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180975"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1704975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/>
            <a:r>
              <a:rPr lang="ru-RU" altLang="zh-CN" sz="21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</a:t>
            </a:r>
            <a:r>
              <a:rPr lang="en-US" altLang="zh-CN" sz="32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de-DE" sz="1600" b="1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Передача данных осуществляется 1 раз в час по каналу </a:t>
            </a:r>
          </a:p>
          <a:p>
            <a:pPr marL="0" lvl="1" eaLnBrk="1" hangingPunct="1"/>
            <a:r>
              <a:rPr lang="en-US" altLang="de-DE" sz="1600" b="1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GSM </a:t>
            </a:r>
            <a:r>
              <a:rPr lang="ru-RU" altLang="de-DE" sz="1600" b="1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с дискретностью 15 минут.</a:t>
            </a:r>
          </a:p>
        </p:txBody>
      </p:sp>
      <p:pic>
        <p:nvPicPr>
          <p:cNvPr id="4198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4187825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0" y="985838"/>
            <a:ext cx="2305050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4187825"/>
            <a:ext cx="33670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75" y="4179888"/>
            <a:ext cx="3379788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3" name="Группа 13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6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41996" name="Picture 2" descr="D:\лого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4. Оборудование ключевых точек</a:t>
            </a:r>
          </a:p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Оборудование межсекторных точек учета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"/>
          <p:cNvSpPr txBox="1">
            <a:spLocks noChangeArrowheads="1"/>
          </p:cNvSpPr>
          <p:nvPr/>
        </p:nvSpPr>
        <p:spPr bwMode="auto">
          <a:xfrm>
            <a:off x="1228725" y="908050"/>
            <a:ext cx="74104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5875" algn="l"/>
              </a:tabLs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58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5875" algn="l"/>
              </a:tabLs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213"/>
              </a:lnSpc>
              <a:spcBef>
                <a:spcPct val="0"/>
              </a:spcBef>
              <a:buFontTx/>
              <a:buNone/>
            </a:pPr>
            <a:r>
              <a:rPr lang="ru-RU" altLang="zh-CN" sz="21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</a:t>
            </a:r>
            <a:r>
              <a:rPr lang="en-US" altLang="zh-CN" sz="32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zh-CN" sz="16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Механический (ручной) съем показаний</a:t>
            </a:r>
            <a:endParaRPr lang="en-US" altLang="zh-CN" sz="1600" b="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lnSpc>
                <a:spcPts val="1413"/>
              </a:lnSpc>
              <a:spcBef>
                <a:spcPct val="0"/>
              </a:spcBef>
              <a:buFontTx/>
              <a:buNone/>
            </a:pPr>
            <a:r>
              <a:rPr lang="ru-RU" altLang="zh-CN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</a:t>
            </a:r>
          </a:p>
          <a:p>
            <a:pPr eaLnBrk="1" hangingPunct="1">
              <a:lnSpc>
                <a:spcPts val="1413"/>
              </a:lnSpc>
              <a:spcBef>
                <a:spcPct val="0"/>
              </a:spcBef>
              <a:buFontTx/>
              <a:buNone/>
            </a:pPr>
            <a:r>
              <a:rPr lang="ru-RU" altLang="zh-CN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Влияние человеческого фактора на достоверность показаний;</a:t>
            </a:r>
          </a:p>
          <a:p>
            <a:pPr eaLnBrk="1" hangingPunct="1">
              <a:lnSpc>
                <a:spcPts val="1413"/>
              </a:lnSpc>
              <a:spcBef>
                <a:spcPct val="0"/>
              </a:spcBef>
              <a:buFontTx/>
              <a:buNone/>
            </a:pPr>
            <a:r>
              <a:rPr lang="ru-RU" altLang="zh-CN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Низкая эффективность;</a:t>
            </a:r>
          </a:p>
          <a:p>
            <a:pPr eaLnBrk="1" hangingPunct="1">
              <a:lnSpc>
                <a:spcPts val="1413"/>
              </a:lnSpc>
              <a:spcBef>
                <a:spcPct val="0"/>
              </a:spcBef>
              <a:buFontTx/>
              <a:buNone/>
            </a:pPr>
            <a:r>
              <a:rPr lang="ru-RU" altLang="zh-CN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Необходимость содержать штат специалистов.</a:t>
            </a:r>
          </a:p>
          <a:p>
            <a:pPr eaLnBrk="1" hangingPunct="1">
              <a:lnSpc>
                <a:spcPts val="1413"/>
              </a:lnSpc>
              <a:spcBef>
                <a:spcPct val="0"/>
              </a:spcBef>
              <a:buFontTx/>
              <a:buNone/>
            </a:pPr>
            <a:r>
              <a:rPr lang="ru-RU" altLang="zh-CN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Невозможность использования данных для автоматизированного </a:t>
            </a:r>
          </a:p>
          <a:p>
            <a:pPr eaLnBrk="1" hangingPunct="1">
              <a:lnSpc>
                <a:spcPts val="1413"/>
              </a:lnSpc>
              <a:spcBef>
                <a:spcPct val="0"/>
              </a:spcBef>
              <a:buFontTx/>
              <a:buNone/>
            </a:pPr>
            <a:r>
              <a:rPr lang="ru-RU" altLang="zh-CN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построения водного баланса.</a:t>
            </a:r>
            <a:endParaRPr lang="en-US" altLang="zh-CN" sz="1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1" name="Picture 2" descr="D:\_ВЦИ\Мурманск\1262591446_tarif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8" y="1089025"/>
            <a:ext cx="1674812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1"/>
          <p:cNvSpPr txBox="1">
            <a:spLocks noChangeArrowheads="1"/>
          </p:cNvSpPr>
          <p:nvPr/>
        </p:nvSpPr>
        <p:spPr bwMode="auto">
          <a:xfrm>
            <a:off x="1228725" y="2528888"/>
            <a:ext cx="5524500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5875" algn="l"/>
              </a:tabLs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58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5875" algn="l"/>
              </a:tabLs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213"/>
              </a:lnSpc>
              <a:spcBef>
                <a:spcPct val="0"/>
              </a:spcBef>
              <a:buFontTx/>
              <a:buNone/>
            </a:pPr>
            <a:r>
              <a:rPr lang="ru-RU" altLang="zh-CN" sz="21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</a:t>
            </a:r>
            <a:r>
              <a:rPr lang="en-US" altLang="zh-CN" sz="32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zh-CN" sz="16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Съем показаний с помощью терминалов</a:t>
            </a:r>
            <a:endParaRPr lang="en-US" altLang="zh-CN" sz="1600" b="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lnSpc>
                <a:spcPts val="1413"/>
              </a:lnSpc>
              <a:spcBef>
                <a:spcPct val="0"/>
              </a:spcBef>
              <a:buFontTx/>
              <a:buNone/>
            </a:pPr>
            <a:r>
              <a:rPr lang="ru-RU" altLang="zh-CN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</a:t>
            </a:r>
          </a:p>
          <a:p>
            <a:pPr eaLnBrk="1" hangingPunct="1">
              <a:lnSpc>
                <a:spcPts val="1413"/>
              </a:lnSpc>
              <a:spcBef>
                <a:spcPct val="0"/>
              </a:spcBef>
              <a:buFontTx/>
              <a:buNone/>
            </a:pPr>
            <a:r>
              <a:rPr lang="ru-RU" altLang="zh-CN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Высокая плотность застройки не снимает проблемы попадания к месту</a:t>
            </a:r>
          </a:p>
          <a:p>
            <a:pPr eaLnBrk="1" hangingPunct="1">
              <a:lnSpc>
                <a:spcPts val="1413"/>
              </a:lnSpc>
              <a:spcBef>
                <a:spcPct val="0"/>
              </a:spcBef>
              <a:buFontTx/>
              <a:buNone/>
            </a:pPr>
            <a:r>
              <a:rPr lang="ru-RU" altLang="zh-CN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установки </a:t>
            </a:r>
          </a:p>
          <a:p>
            <a:pPr eaLnBrk="1" hangingPunct="1">
              <a:lnSpc>
                <a:spcPts val="1413"/>
              </a:lnSpc>
              <a:spcBef>
                <a:spcPct val="0"/>
              </a:spcBef>
              <a:buFontTx/>
              <a:buNone/>
            </a:pPr>
            <a:r>
              <a:rPr lang="ru-RU" altLang="zh-CN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приборов учета;</a:t>
            </a:r>
          </a:p>
          <a:p>
            <a:pPr eaLnBrk="1" hangingPunct="1">
              <a:lnSpc>
                <a:spcPts val="1413"/>
              </a:lnSpc>
              <a:spcBef>
                <a:spcPct val="0"/>
              </a:spcBef>
              <a:buFontTx/>
              <a:buNone/>
            </a:pPr>
            <a:r>
              <a:rPr lang="ru-RU" altLang="zh-CN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Низкая эффективность;</a:t>
            </a:r>
          </a:p>
          <a:p>
            <a:pPr eaLnBrk="1" hangingPunct="1">
              <a:lnSpc>
                <a:spcPts val="1413"/>
              </a:lnSpc>
              <a:spcBef>
                <a:spcPct val="0"/>
              </a:spcBef>
              <a:buFontTx/>
              <a:buNone/>
            </a:pPr>
            <a:r>
              <a:rPr lang="ru-RU" altLang="zh-CN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Необходимость содержать штат специалистов.</a:t>
            </a:r>
          </a:p>
          <a:p>
            <a:pPr eaLnBrk="1" hangingPunct="1">
              <a:lnSpc>
                <a:spcPts val="1413"/>
              </a:lnSpc>
              <a:spcBef>
                <a:spcPct val="0"/>
              </a:spcBef>
              <a:buFontTx/>
              <a:buNone/>
            </a:pPr>
            <a:r>
              <a:rPr lang="ru-RU" altLang="zh-CN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Невозможность использования данных для автоматизированного </a:t>
            </a:r>
          </a:p>
          <a:p>
            <a:pPr eaLnBrk="1" hangingPunct="1">
              <a:lnSpc>
                <a:spcPts val="1413"/>
              </a:lnSpc>
              <a:spcBef>
                <a:spcPct val="0"/>
              </a:spcBef>
              <a:buFontTx/>
              <a:buNone/>
            </a:pPr>
            <a:r>
              <a:rPr lang="ru-RU" altLang="zh-CN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построения водного баланса.</a:t>
            </a:r>
            <a:endParaRPr lang="en-US" altLang="zh-CN" sz="1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413"/>
              </a:lnSpc>
              <a:spcBef>
                <a:spcPct val="0"/>
              </a:spcBef>
              <a:buFontTx/>
              <a:buNone/>
            </a:pPr>
            <a:endParaRPr lang="en-US" altLang="zh-CN" sz="1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3" name="TextBox 1"/>
          <p:cNvSpPr txBox="1">
            <a:spLocks noChangeArrowheads="1"/>
          </p:cNvSpPr>
          <p:nvPr/>
        </p:nvSpPr>
        <p:spPr bwMode="auto">
          <a:xfrm>
            <a:off x="1228725" y="4400550"/>
            <a:ext cx="74104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5875" algn="l"/>
              </a:tabLs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58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5875" algn="l"/>
              </a:tabLs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213"/>
              </a:lnSpc>
              <a:spcBef>
                <a:spcPct val="0"/>
              </a:spcBef>
              <a:buFontTx/>
              <a:buNone/>
            </a:pPr>
            <a:r>
              <a:rPr lang="ru-RU" altLang="zh-CN" sz="21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</a:t>
            </a:r>
            <a:r>
              <a:rPr lang="en-US" altLang="zh-CN" sz="32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zh-CN" sz="16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Автоматизированный съем показаний</a:t>
            </a:r>
            <a:endParaRPr lang="en-US" altLang="zh-CN" sz="1600" b="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lnSpc>
                <a:spcPts val="1413"/>
              </a:lnSpc>
              <a:spcBef>
                <a:spcPct val="0"/>
              </a:spcBef>
              <a:buFontTx/>
              <a:buNone/>
            </a:pPr>
            <a:r>
              <a:rPr lang="ru-RU" altLang="zh-CN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</a:t>
            </a:r>
          </a:p>
          <a:p>
            <a:pPr eaLnBrk="1" hangingPunct="1">
              <a:lnSpc>
                <a:spcPts val="1413"/>
              </a:lnSpc>
              <a:spcBef>
                <a:spcPct val="0"/>
              </a:spcBef>
              <a:buFontTx/>
              <a:buNone/>
            </a:pPr>
            <a:r>
              <a:rPr lang="ru-RU" altLang="zh-CN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Более высокие затраты на начальном этапе внедрения.</a:t>
            </a:r>
            <a:endParaRPr lang="en-US" altLang="zh-CN" sz="1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2638425"/>
            <a:ext cx="1674812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1"/>
          <p:cNvSpPr txBox="1">
            <a:spLocks noChangeArrowheads="1"/>
          </p:cNvSpPr>
          <p:nvPr/>
        </p:nvSpPr>
        <p:spPr bwMode="auto">
          <a:xfrm>
            <a:off x="604838" y="5661025"/>
            <a:ext cx="8308975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marL="342900" indent="-3429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0" algn="ctr" eaLnBrk="1" hangingPunct="1">
              <a:spcBef>
                <a:spcPct val="0"/>
              </a:spcBef>
              <a:buSzPct val="115000"/>
              <a:buFontTx/>
              <a:buNone/>
            </a:pPr>
            <a:r>
              <a:rPr lang="ru-RU" altLang="zh-CN" sz="1900" b="1" u="sng">
                <a:solidFill>
                  <a:srgbClr val="215968"/>
                </a:solidFill>
                <a:latin typeface="Constantia" panose="02030602050306030303" pitchFamily="18" charset="0"/>
                <a:cs typeface="Tahoma" panose="020B0604030504040204" pitchFamily="34" charset="0"/>
              </a:rPr>
              <a:t>Только автоматизированный съем показаний позволяет построить водный баланс, выявлять неучтенные расходы и реализовать устойчивое и надёжное обеспечения потребителей водой</a:t>
            </a:r>
            <a:endParaRPr lang="en-US" altLang="zh-CN" sz="1900" b="1" u="sng">
              <a:solidFill>
                <a:srgbClr val="215968"/>
              </a:solidFill>
              <a:latin typeface="Constantia" panose="02030602050306030303" pitchFamily="18" charset="0"/>
              <a:cs typeface="Tahoma" panose="020B0604030504040204" pitchFamily="34" charset="0"/>
            </a:endParaRPr>
          </a:p>
        </p:txBody>
      </p:sp>
      <p:pic>
        <p:nvPicPr>
          <p:cNvPr id="43016" name="Picture 2" descr="http://www.cherncity.ru/_nw/63/909356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4010025"/>
            <a:ext cx="16716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7" name="Группа 13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6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43020" name="Picture 2" descr="D:\лого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4. Оборудование ключевых точек</a:t>
            </a:r>
          </a:p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Основные способы сбора данных для Абонентского учета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1"/>
          <p:cNvSpPr txBox="1">
            <a:spLocks noChangeArrowheads="1"/>
          </p:cNvSpPr>
          <p:nvPr/>
        </p:nvSpPr>
        <p:spPr bwMode="auto">
          <a:xfrm>
            <a:off x="1228725" y="836613"/>
            <a:ext cx="741045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5875" algn="l"/>
              </a:tabLs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58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5875" algn="l"/>
              </a:tabLs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213"/>
              </a:lnSpc>
              <a:spcBef>
                <a:spcPct val="0"/>
              </a:spcBef>
              <a:buFontTx/>
              <a:buNone/>
            </a:pPr>
            <a:r>
              <a:rPr lang="ru-RU" altLang="zh-CN" sz="19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</a:t>
            </a:r>
            <a:r>
              <a:rPr lang="en-US" altLang="zh-CN" sz="29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zh-CN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Использование счетчиков с импульсным выходом («геркон»)</a:t>
            </a:r>
            <a:endParaRPr lang="en-US" altLang="zh-CN" b="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1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1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- </a:t>
            </a:r>
            <a:r>
              <a:rPr lang="ru-RU" altLang="zh-CN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Сравнительно невысокая стоимость счетчика;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Возможность использования счетчиков энергоресурсов любых производителей.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1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Низкая надежность герконового датчика;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Сложность процесса наладки и замены датчиков;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Низкая достоверность передаваемых показаний;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Невозможность передачи служебной информации (обратный ток воды, поднесение магнита и тд);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Потеря данных при обрыве питания.</a:t>
            </a:r>
            <a:endParaRPr lang="en-US" altLang="zh-CN" sz="11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35" name="TextBox 1"/>
          <p:cNvSpPr txBox="1">
            <a:spLocks noChangeArrowheads="1"/>
          </p:cNvSpPr>
          <p:nvPr/>
        </p:nvSpPr>
        <p:spPr bwMode="auto">
          <a:xfrm>
            <a:off x="1228725" y="2663825"/>
            <a:ext cx="799465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5875" algn="l"/>
              </a:tabLs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58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5875" algn="l"/>
              </a:tabLs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9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</a:t>
            </a:r>
            <a:r>
              <a:rPr lang="en-US" altLang="zh-CN" sz="29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zh-CN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«Фирменные решения» производителей приборов учета</a:t>
            </a:r>
            <a:endParaRPr lang="en-US" altLang="zh-CN" b="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1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1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- </a:t>
            </a:r>
            <a:r>
              <a:rPr lang="ru-RU" altLang="zh-CN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Готовое решение.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1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Высокая стоимость решения;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Невозможность использования приборов учета сторонних производителей из-за закрытых, собственных протоколов    сбора и передачи данных;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Системы основанные на беспроводном сборе данных не работают в условиях города – необходимо большое количество ретрансляторов и репитеров;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Низкая экономическая безопасность – зависимость от одного производителя.</a:t>
            </a:r>
            <a:endParaRPr lang="en-US" altLang="zh-CN" sz="11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36" name="TextBox 1"/>
          <p:cNvSpPr txBox="1">
            <a:spLocks noChangeArrowheads="1"/>
          </p:cNvSpPr>
          <p:nvPr/>
        </p:nvSpPr>
        <p:spPr bwMode="auto">
          <a:xfrm>
            <a:off x="1179513" y="4581525"/>
            <a:ext cx="7410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5875" algn="l"/>
              </a:tabLs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58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5875" algn="l"/>
              </a:tabLs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875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9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</a:t>
            </a:r>
            <a:r>
              <a:rPr lang="en-US" altLang="zh-CN" sz="29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zh-CN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Автоматизированный сбор данных на основе цифрового протокола </a:t>
            </a:r>
            <a:r>
              <a:rPr lang="en-US" altLang="zh-CN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M-Bus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1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1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- </a:t>
            </a:r>
            <a:r>
              <a:rPr lang="ru-RU" altLang="zh-CN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использования счетчиков энергоресурсов любых производителей благодаря открытому протоколу сбора данных;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Высокая точность и достоверность передаваемых показаний;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Передача служебной информации с приборов учета;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Простота процесса наладки.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Одно устройство сбора и передачи данных на один дом и для всех энергоресурсов.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1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Более высокая стоимость самого прибора учета.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1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88950" y="4437063"/>
            <a:ext cx="8496300" cy="2087562"/>
          </a:xfrm>
          <a:prstGeom prst="ellipse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44038" name="Группа 9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1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44041" name="Picture 2" descr="D:\лого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4. Оборудование ключевых точек</a:t>
            </a:r>
          </a:p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Виды автоматизированного сбора данных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Группа 9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1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45064" name="Picture 2" descr="D:\лого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4. Оборудование ключевых точек</a:t>
            </a:r>
          </a:p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Основные принципы построения системы автоматизированной  учета</a:t>
            </a:r>
          </a:p>
        </p:txBody>
      </p:sp>
      <p:sp>
        <p:nvSpPr>
          <p:cNvPr id="45060" name="TextBox 1"/>
          <p:cNvSpPr txBox="1">
            <a:spLocks noChangeArrowheads="1"/>
          </p:cNvSpPr>
          <p:nvPr/>
        </p:nvSpPr>
        <p:spPr bwMode="auto">
          <a:xfrm>
            <a:off x="1352550" y="2754313"/>
            <a:ext cx="78359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>
            <a:spAutoFit/>
          </a:bodyPr>
          <a:lstStyle>
            <a:lvl1pPr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413"/>
              </a:lnSpc>
            </a:pPr>
            <a:r>
              <a:rPr lang="en-US" altLang="zh-CN" sz="20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ru-RU" altLang="zh-CN" sz="20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en-US" altLang="zh-CN" sz="32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zh-CN" sz="18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Использование стандартного открытого  протокола передачи данных</a:t>
            </a:r>
            <a:endParaRPr lang="ru-RU" altLang="zh-CN" sz="1400" b="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1050"/>
              </a:lnSpc>
            </a:pPr>
            <a:endParaRPr lang="ru-RU" altLang="zh-CN" sz="1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zh-CN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производители приборов учета используют собственный протокол обмена данными, предлагая подключение через оптический порт или последовательный интерфейс, а также собственное ПО для регистрации и анализа данных.</a:t>
            </a:r>
          </a:p>
          <a:p>
            <a:r>
              <a:rPr lang="ru-RU" altLang="zh-CN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Существенным недостатком таких систем является то, что при реализации  комплексного проекта системы автоматизации здания или предприятия интерфейсы разных производителей не могут  работать в одной коммуникационной сети, с одним драйвером или коммуникационным сервером. Возникает необходимость в дополнительных коммуникационных модулях или программном обеспечении. Это значительно увеличивает стоимость интеграции, затрудняет  построение комплексной системы.</a:t>
            </a:r>
            <a:endParaRPr lang="en-US" altLang="zh-CN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1" name="TextBox 1"/>
          <p:cNvSpPr txBox="1">
            <a:spLocks noChangeArrowheads="1"/>
          </p:cNvSpPr>
          <p:nvPr/>
        </p:nvSpPr>
        <p:spPr bwMode="auto">
          <a:xfrm>
            <a:off x="1384300" y="5773738"/>
            <a:ext cx="7783513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>
            <a:spAutoFit/>
          </a:bodyPr>
          <a:lstStyle>
            <a:lvl1pPr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413"/>
              </a:lnSpc>
            </a:pPr>
            <a:r>
              <a:rPr lang="ru-RU" altLang="zh-CN" sz="20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</a:t>
            </a:r>
            <a:r>
              <a:rPr lang="en-US" altLang="zh-CN" sz="32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zh-CN" sz="18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Одна цифровая шина для всех приборов учета энергоресурсов</a:t>
            </a:r>
            <a:endParaRPr lang="en-US" altLang="zh-CN" sz="1800" b="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1050"/>
              </a:lnSpc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ru-RU" altLang="ru-RU" sz="16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Это позволяет сократить расходы интеграцию последующих приборов учета энергоресурсов.</a:t>
            </a:r>
          </a:p>
        </p:txBody>
      </p:sp>
      <p:sp>
        <p:nvSpPr>
          <p:cNvPr id="45062" name="TextBox 1"/>
          <p:cNvSpPr txBox="1">
            <a:spLocks noChangeArrowheads="1"/>
          </p:cNvSpPr>
          <p:nvPr/>
        </p:nvSpPr>
        <p:spPr bwMode="auto">
          <a:xfrm>
            <a:off x="1350963" y="923925"/>
            <a:ext cx="781685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>
            <a:spAutoFit/>
          </a:bodyPr>
          <a:lstStyle>
            <a:lvl1pPr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11113" algn="l"/>
              </a:tabLs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413"/>
              </a:lnSpc>
            </a:pPr>
            <a:r>
              <a:rPr lang="en-US" altLang="zh-CN" sz="20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ru-RU" altLang="zh-CN" sz="20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en-US" altLang="zh-CN" sz="32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zh-CN" sz="18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Автоматизированный сбор данных с приборов учета энергоресурсов</a:t>
            </a:r>
            <a:endParaRPr lang="en-US" altLang="zh-CN" sz="1800" b="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1050"/>
              </a:lnSpc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ru-RU" altLang="ru-RU" sz="16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Это не только способ сокращения расходов на оплату труда, но и  повышение КПД и сокращение временного интервала в процессе сбора данных, мгновенное оповещение об обнаружении сбоев и повышенная точность снимаемых показаний, возможность собирать статистику потребления воды в сети.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Группа 9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1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46173" name="Picture 2" descr="D:\лого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4. Оборудование ключевых точек</a:t>
            </a:r>
          </a:p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Концепция автоматизированной системы</a:t>
            </a:r>
          </a:p>
        </p:txBody>
      </p:sp>
      <p:grpSp>
        <p:nvGrpSpPr>
          <p:cNvPr id="46084" name="Группа 8"/>
          <p:cNvGrpSpPr>
            <a:grpSpLocks/>
          </p:cNvGrpSpPr>
          <p:nvPr/>
        </p:nvGrpSpPr>
        <p:grpSpPr bwMode="auto">
          <a:xfrm>
            <a:off x="415925" y="1125538"/>
            <a:ext cx="6121400" cy="4154487"/>
            <a:chOff x="3839072" y="1889448"/>
            <a:chExt cx="15224548" cy="9943655"/>
          </a:xfrm>
        </p:grpSpPr>
        <p:sp>
          <p:nvSpPr>
            <p:cNvPr id="14" name="TextBox 1"/>
            <p:cNvSpPr txBox="1"/>
            <p:nvPr/>
          </p:nvSpPr>
          <p:spPr>
            <a:xfrm>
              <a:off x="8095312" y="10214457"/>
              <a:ext cx="3123087" cy="1044902"/>
            </a:xfrm>
            <a:prstGeom prst="rect">
              <a:avLst/>
            </a:prstGeom>
            <a:noFill/>
          </p:spPr>
          <p:txBody>
            <a:bodyPr wrap="none" lIns="0" tIns="0" rIns="0">
              <a:spAutoFit/>
            </a:bodyPr>
            <a:lstStyle/>
            <a:p>
              <a:pPr>
                <a:lnSpc>
                  <a:spcPts val="891"/>
                </a:lnSpc>
                <a:tabLst>
                  <a:tab pos="25155" algn="l"/>
                  <a:tab pos="293476" algn="l"/>
                </a:tabLst>
                <a:defRPr/>
              </a:pPr>
              <a:r>
                <a:rPr lang="en-US" altLang="zh-CN" sz="627" dirty="0"/>
                <a:t>		</a:t>
              </a:r>
              <a:r>
                <a:rPr lang="en-US" altLang="zh-CN" sz="792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Выполнение</a:t>
              </a:r>
            </a:p>
            <a:p>
              <a:pPr>
                <a:lnSpc>
                  <a:spcPts val="925"/>
                </a:lnSpc>
                <a:tabLst>
                  <a:tab pos="25155" algn="l"/>
                  <a:tab pos="293476" algn="l"/>
                </a:tabLst>
                <a:defRPr/>
              </a:pPr>
              <a:r>
                <a:rPr lang="en-US" altLang="zh-CN" sz="627" dirty="0"/>
                <a:t>	</a:t>
              </a:r>
              <a:r>
                <a:rPr lang="en-US" altLang="zh-CN" sz="792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строительно-монтажных</a:t>
              </a:r>
            </a:p>
            <a:p>
              <a:pPr>
                <a:lnSpc>
                  <a:spcPts val="925"/>
                </a:lnSpc>
                <a:tabLst>
                  <a:tab pos="25155" algn="l"/>
                  <a:tab pos="293476" algn="l"/>
                </a:tabLst>
                <a:defRPr/>
              </a:pPr>
              <a:r>
                <a:rPr lang="en-US" altLang="zh-CN" sz="792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и</a:t>
              </a:r>
              <a:r>
                <a:rPr lang="en-US" altLang="zh-CN" sz="792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92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пусконаладочных</a:t>
              </a:r>
              <a:r>
                <a:rPr lang="en-US" altLang="zh-CN" sz="792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92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работ</a:t>
              </a:r>
            </a:p>
          </p:txBody>
        </p:sp>
        <p:sp>
          <p:nvSpPr>
            <p:cNvPr id="16" name="TextBox 1"/>
            <p:cNvSpPr txBox="1"/>
            <p:nvPr/>
          </p:nvSpPr>
          <p:spPr>
            <a:xfrm>
              <a:off x="13674226" y="10400640"/>
              <a:ext cx="2349222" cy="1356470"/>
            </a:xfrm>
            <a:prstGeom prst="rect">
              <a:avLst/>
            </a:prstGeom>
            <a:noFill/>
          </p:spPr>
          <p:txBody>
            <a:bodyPr wrap="none" lIns="0" tIns="0" rIns="0">
              <a:spAutoFit/>
            </a:bodyPr>
            <a:lstStyle/>
            <a:p>
              <a:pPr algn="ctr">
                <a:lnSpc>
                  <a:spcPts val="891"/>
                </a:lnSpc>
                <a:tabLst>
                  <a:tab pos="100620" algn="l"/>
                  <a:tab pos="255743" algn="l"/>
                </a:tabLst>
                <a:defRPr/>
              </a:pPr>
              <a:r>
                <a:rPr lang="ru-RU" altLang="zh-CN" sz="792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Заключение </a:t>
              </a:r>
            </a:p>
            <a:p>
              <a:pPr algn="ctr">
                <a:lnSpc>
                  <a:spcPts val="891"/>
                </a:lnSpc>
                <a:tabLst>
                  <a:tab pos="100620" algn="l"/>
                  <a:tab pos="255743" algn="l"/>
                </a:tabLst>
                <a:defRPr/>
              </a:pPr>
              <a:r>
                <a:rPr lang="ru-RU" altLang="zh-CN" sz="792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прямых договоров </a:t>
              </a:r>
            </a:p>
            <a:p>
              <a:pPr algn="ctr">
                <a:lnSpc>
                  <a:spcPts val="891"/>
                </a:lnSpc>
                <a:tabLst>
                  <a:tab pos="100620" algn="l"/>
                  <a:tab pos="255743" algn="l"/>
                </a:tabLst>
                <a:defRPr/>
              </a:pPr>
              <a:r>
                <a:rPr lang="ru-RU" altLang="zh-CN" sz="792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с ГУП «Водоканал </a:t>
              </a:r>
            </a:p>
            <a:p>
              <a:pPr algn="ctr">
                <a:lnSpc>
                  <a:spcPts val="891"/>
                </a:lnSpc>
                <a:tabLst>
                  <a:tab pos="100620" algn="l"/>
                  <a:tab pos="255743" algn="l"/>
                </a:tabLst>
                <a:defRPr/>
              </a:pPr>
              <a:r>
                <a:rPr lang="ru-RU" altLang="zh-CN" sz="792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Санкт-Петербурга»</a:t>
              </a:r>
              <a:endParaRPr lang="en-US" altLang="zh-CN" sz="792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 bwMode="auto">
            <a:xfrm>
              <a:off x="4648470" y="3553690"/>
              <a:ext cx="6743654" cy="2576155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lIns="30183" tIns="15091" rIns="30183" bIns="15091"/>
            <a:lstStyle/>
            <a:p>
              <a:pPr algn="ctr" defTabSz="301861">
                <a:defRPr/>
              </a:pPr>
              <a:endParaRPr lang="ru-RU" sz="1848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 bwMode="auto">
            <a:xfrm>
              <a:off x="3839072" y="3546091"/>
              <a:ext cx="3348137" cy="2591354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0183" tIns="15091" rIns="30183" bIns="15091"/>
            <a:lstStyle/>
            <a:p>
              <a:pPr algn="ctr" defTabSz="301861">
                <a:defRPr/>
              </a:pPr>
              <a:endParaRPr lang="ru-RU" sz="1848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 bwMode="auto">
            <a:xfrm>
              <a:off x="4664263" y="3549889"/>
              <a:ext cx="1113414" cy="30397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30183" tIns="15091" rIns="30183" bIns="15091" anchor="ctr"/>
            <a:lstStyle/>
            <a:p>
              <a:pPr algn="ctr" defTabSz="301861">
                <a:defRPr/>
              </a:pPr>
              <a:r>
                <a:rPr lang="ru-RU" sz="528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</a:rPr>
                <a:t>Квартира</a:t>
              </a:r>
              <a:endParaRPr lang="ru-RU" sz="528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 bwMode="auto">
            <a:xfrm>
              <a:off x="4589244" y="6228636"/>
              <a:ext cx="6842362" cy="2591354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lIns="30183" tIns="15091" rIns="30183" bIns="15091"/>
            <a:lstStyle/>
            <a:p>
              <a:pPr algn="ctr" defTabSz="301861">
                <a:defRPr/>
              </a:pPr>
              <a:endParaRPr lang="ru-RU" sz="1848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 bwMode="auto">
            <a:xfrm>
              <a:off x="3839072" y="8892182"/>
              <a:ext cx="8346653" cy="294092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lIns="30183" tIns="15091" rIns="30183" bIns="15091"/>
            <a:lstStyle/>
            <a:p>
              <a:pPr algn="ctr" defTabSz="301861">
                <a:defRPr/>
              </a:pPr>
              <a:endParaRPr lang="ru-RU" sz="1848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 bwMode="auto">
            <a:xfrm>
              <a:off x="8837588" y="3546091"/>
              <a:ext cx="3348137" cy="2899124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0183" tIns="15091" rIns="30183" bIns="15091"/>
            <a:lstStyle/>
            <a:p>
              <a:pPr algn="ctr" defTabSz="301861">
                <a:defRPr/>
              </a:pPr>
              <a:endParaRPr lang="ru-RU" sz="1848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 bwMode="auto">
            <a:xfrm>
              <a:off x="10247123" y="3549889"/>
              <a:ext cx="1113414" cy="30397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30183" tIns="15091" rIns="30183" bIns="15091" anchor="ctr"/>
            <a:lstStyle/>
            <a:p>
              <a:pPr algn="ctr" defTabSz="301861">
                <a:defRPr/>
              </a:pPr>
              <a:r>
                <a:rPr lang="ru-RU" sz="528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</a:rPr>
                <a:t>Квартира</a:t>
              </a:r>
              <a:endParaRPr lang="ru-RU" sz="528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 bwMode="auto">
            <a:xfrm>
              <a:off x="3839072" y="6228636"/>
              <a:ext cx="3352087" cy="2591354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0183" tIns="15091" rIns="30183" bIns="15091"/>
            <a:lstStyle/>
            <a:p>
              <a:pPr algn="ctr" defTabSz="301861">
                <a:defRPr/>
              </a:pPr>
              <a:endParaRPr lang="ru-RU" sz="1848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 bwMode="auto">
            <a:xfrm>
              <a:off x="4664263" y="6232435"/>
              <a:ext cx="1117361" cy="30397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30183" tIns="15091" rIns="30183" bIns="15091" anchor="ctr"/>
            <a:lstStyle/>
            <a:p>
              <a:pPr algn="ctr" defTabSz="301861">
                <a:defRPr/>
              </a:pPr>
              <a:r>
                <a:rPr lang="ru-RU" sz="528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</a:rPr>
                <a:t>Квартира</a:t>
              </a:r>
              <a:endParaRPr lang="ru-RU" sz="528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 bwMode="auto">
            <a:xfrm>
              <a:off x="8837588" y="6228636"/>
              <a:ext cx="3348137" cy="2591354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0183" tIns="15091" rIns="30183" bIns="15091"/>
            <a:lstStyle/>
            <a:p>
              <a:pPr algn="ctr" defTabSz="301861">
                <a:defRPr/>
              </a:pPr>
              <a:endParaRPr lang="ru-RU" sz="1848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 bwMode="auto">
            <a:xfrm>
              <a:off x="10247123" y="6232435"/>
              <a:ext cx="1117361" cy="30397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30183" tIns="15091" rIns="30183" bIns="15091" anchor="ctr"/>
            <a:lstStyle/>
            <a:p>
              <a:pPr algn="ctr" defTabSz="301861">
                <a:defRPr/>
              </a:pPr>
              <a:r>
                <a:rPr lang="ru-RU" sz="528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</a:rPr>
                <a:t>Квартира</a:t>
              </a:r>
              <a:endParaRPr lang="ru-RU" sz="528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 bwMode="auto">
            <a:xfrm>
              <a:off x="7416209" y="3553690"/>
              <a:ext cx="1117363" cy="30777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0183" tIns="15091" rIns="30183" bIns="15091" anchor="ctr"/>
            <a:lstStyle/>
            <a:p>
              <a:pPr algn="ctr" defTabSz="301861">
                <a:defRPr/>
              </a:pPr>
              <a:r>
                <a:rPr lang="ru-RU" sz="528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</a:rPr>
                <a:t>Этаж</a:t>
              </a:r>
              <a:endParaRPr lang="ru-RU" sz="528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 bwMode="auto">
            <a:xfrm>
              <a:off x="7459641" y="6232435"/>
              <a:ext cx="1113414" cy="30397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0183" tIns="15091" rIns="30183" bIns="15091" anchor="ctr"/>
            <a:lstStyle/>
            <a:p>
              <a:pPr algn="ctr" defTabSz="301861">
                <a:defRPr/>
              </a:pPr>
              <a:r>
                <a:rPr lang="ru-RU" sz="528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</a:rPr>
                <a:t>Этаж</a:t>
              </a:r>
              <a:endParaRPr lang="ru-RU" sz="528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 bwMode="auto">
            <a:xfrm>
              <a:off x="7459641" y="8892182"/>
              <a:ext cx="1113414" cy="30777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0183" tIns="15091" rIns="30183" bIns="15091" anchor="ctr"/>
            <a:lstStyle/>
            <a:p>
              <a:pPr algn="ctr" defTabSz="301861">
                <a:defRPr/>
              </a:pPr>
              <a:r>
                <a:rPr lang="ru-RU" sz="528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</a:rPr>
                <a:t>Подвал</a:t>
              </a:r>
              <a:endParaRPr lang="ru-RU" sz="528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46103" name="Picture 4"/>
            <p:cNvSpPr>
              <a:spLocks noChangeAspect="1" noChangeArrowheads="1"/>
            </p:cNvSpPr>
            <p:nvPr/>
          </p:nvSpPr>
          <p:spPr bwMode="auto">
            <a:xfrm>
              <a:off x="9866097" y="9465044"/>
              <a:ext cx="1114425" cy="177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altLang="ru-RU"/>
            </a:p>
          </p:txBody>
        </p:sp>
        <p:pic>
          <p:nvPicPr>
            <p:cNvPr id="46104" name="Picture 5" descr="D:\прЕЗЕНТАЦИЯ\10897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0253" y="9001836"/>
              <a:ext cx="1374416" cy="1510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6105" name="Прямая соединительная линия 32"/>
            <p:cNvCxnSpPr>
              <a:cxnSpLocks noChangeShapeType="1"/>
            </p:cNvCxnSpPr>
            <p:nvPr/>
          </p:nvCxnSpPr>
          <p:spPr bwMode="auto">
            <a:xfrm>
              <a:off x="7327973" y="5134316"/>
              <a:ext cx="0" cy="4829000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106" name="Прямая со стрелкой 33"/>
            <p:cNvCxnSpPr>
              <a:cxnSpLocks noChangeShapeType="1"/>
            </p:cNvCxnSpPr>
            <p:nvPr/>
          </p:nvCxnSpPr>
          <p:spPr bwMode="auto">
            <a:xfrm>
              <a:off x="5552777" y="9954344"/>
              <a:ext cx="4281406" cy="8972"/>
            </a:xfrm>
            <a:prstGeom prst="straightConnector1">
              <a:avLst/>
            </a:prstGeom>
            <a:noFill/>
            <a:ln w="25400" algn="ctr">
              <a:solidFill>
                <a:srgbClr val="000000"/>
              </a:solidFill>
              <a:prstDash val="sysDot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107" name="Прямая со стрелкой 34"/>
            <p:cNvCxnSpPr>
              <a:cxnSpLocks noChangeShapeType="1"/>
            </p:cNvCxnSpPr>
            <p:nvPr/>
          </p:nvCxnSpPr>
          <p:spPr bwMode="auto">
            <a:xfrm>
              <a:off x="6791400" y="10662123"/>
              <a:ext cx="3074697" cy="75017"/>
            </a:xfrm>
            <a:prstGeom prst="straightConnector1">
              <a:avLst/>
            </a:prstGeom>
            <a:noFill/>
            <a:ln w="25400" algn="ctr">
              <a:solidFill>
                <a:srgbClr val="000000"/>
              </a:solidFill>
              <a:prstDash val="sysDot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108" name="Прямая соединительная линия 35"/>
            <p:cNvCxnSpPr>
              <a:cxnSpLocks noChangeShapeType="1"/>
            </p:cNvCxnSpPr>
            <p:nvPr/>
          </p:nvCxnSpPr>
          <p:spPr bwMode="auto">
            <a:xfrm>
              <a:off x="8716346" y="5134316"/>
              <a:ext cx="0" cy="4829000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" name="TextBox 36"/>
            <p:cNvSpPr txBox="1"/>
            <p:nvPr/>
          </p:nvSpPr>
          <p:spPr>
            <a:xfrm rot="5400000">
              <a:off x="7062199" y="6964647"/>
              <a:ext cx="976506" cy="7659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594" dirty="0"/>
                <a:t>M-Bus</a:t>
              </a:r>
              <a:endParaRPr lang="ru-RU" sz="594" dirty="0"/>
            </a:p>
          </p:txBody>
        </p:sp>
        <p:sp>
          <p:nvSpPr>
            <p:cNvPr id="38" name="TextBox 37"/>
            <p:cNvSpPr txBox="1"/>
            <p:nvPr/>
          </p:nvSpPr>
          <p:spPr>
            <a:xfrm rot="16200000">
              <a:off x="7974175" y="7029314"/>
              <a:ext cx="972708" cy="7620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594" dirty="0"/>
                <a:t>M-Bus</a:t>
              </a:r>
              <a:endParaRPr lang="ru-RU" sz="594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787347" y="10738807"/>
              <a:ext cx="975225" cy="733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594" dirty="0"/>
                <a:t>M-Bus</a:t>
              </a:r>
              <a:endParaRPr lang="ru-RU" sz="594" dirty="0"/>
            </a:p>
          </p:txBody>
        </p:sp>
        <p:sp>
          <p:nvSpPr>
            <p:cNvPr id="46112" name="Picture 6"/>
            <p:cNvSpPr>
              <a:spLocks noChangeAspect="1" noChangeArrowheads="1"/>
            </p:cNvSpPr>
            <p:nvPr/>
          </p:nvSpPr>
          <p:spPr bwMode="auto">
            <a:xfrm>
              <a:off x="10750196" y="9550716"/>
              <a:ext cx="1232867" cy="1677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altLang="ru-RU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646986" y="11198564"/>
              <a:ext cx="1859636" cy="62693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62" dirty="0"/>
                <a:t>M-Bus – GSM/GPRS </a:t>
              </a:r>
              <a:endParaRPr lang="ru-RU" sz="462" dirty="0"/>
            </a:p>
            <a:p>
              <a:pPr algn="ctr">
                <a:defRPr/>
              </a:pPr>
              <a:r>
                <a:rPr lang="ru-RU" sz="462" dirty="0"/>
                <a:t>логгер</a:t>
              </a:r>
            </a:p>
          </p:txBody>
        </p:sp>
        <p:sp>
          <p:nvSpPr>
            <p:cNvPr id="42" name="Прямоугольник 41"/>
            <p:cNvSpPr/>
            <p:nvPr/>
          </p:nvSpPr>
          <p:spPr bwMode="auto">
            <a:xfrm>
              <a:off x="3839072" y="8895983"/>
              <a:ext cx="8346653" cy="293712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0183" tIns="15091" rIns="30183" bIns="15091"/>
            <a:lstStyle/>
            <a:p>
              <a:pPr algn="ctr" defTabSz="301861">
                <a:defRPr/>
              </a:pPr>
              <a:endParaRPr lang="ru-RU" sz="1848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pic>
          <p:nvPicPr>
            <p:cNvPr id="46115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0083" y="4269171"/>
              <a:ext cx="6713537" cy="7513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16" name="Picture 3"/>
            <p:cNvSpPr>
              <a:spLocks noChangeAspect="1" noChangeArrowheads="1"/>
            </p:cNvSpPr>
            <p:nvPr/>
          </p:nvSpPr>
          <p:spPr bwMode="auto">
            <a:xfrm>
              <a:off x="16813337" y="8577836"/>
              <a:ext cx="2180893" cy="1570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altLang="ru-RU"/>
            </a:p>
          </p:txBody>
        </p:sp>
        <p:grpSp>
          <p:nvGrpSpPr>
            <p:cNvPr id="46117" name="Группа 44"/>
            <p:cNvGrpSpPr>
              <a:grpSpLocks/>
            </p:cNvGrpSpPr>
            <p:nvPr/>
          </p:nvGrpSpPr>
          <p:grpSpPr bwMode="auto">
            <a:xfrm>
              <a:off x="4120253" y="6800853"/>
              <a:ext cx="3216115" cy="1901794"/>
              <a:chOff x="4127104" y="4180285"/>
              <a:chExt cx="3216115" cy="1901794"/>
            </a:xfrm>
          </p:grpSpPr>
          <p:pic>
            <p:nvPicPr>
              <p:cNvPr id="46163" name="Picture 2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7104" y="4180285"/>
                <a:ext cx="1114445" cy="886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164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7624" y="4180285"/>
                <a:ext cx="967695" cy="9168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6165" name="Прямая соединительная линия 92"/>
              <p:cNvCxnSpPr>
                <a:cxnSpLocks noChangeShapeType="1"/>
              </p:cNvCxnSpPr>
              <p:nvPr/>
            </p:nvCxnSpPr>
            <p:spPr bwMode="auto">
              <a:xfrm flipV="1">
                <a:off x="4687439" y="4969480"/>
                <a:ext cx="0" cy="164836"/>
              </a:xfrm>
              <a:prstGeom prst="line">
                <a:avLst/>
              </a:prstGeom>
              <a:noFill/>
              <a:ln w="25400" algn="ctr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166" name="Прямая соединительная линия 93"/>
              <p:cNvCxnSpPr>
                <a:cxnSpLocks noChangeShapeType="1"/>
              </p:cNvCxnSpPr>
              <p:nvPr/>
            </p:nvCxnSpPr>
            <p:spPr bwMode="auto">
              <a:xfrm>
                <a:off x="4695944" y="5141529"/>
                <a:ext cx="2647275" cy="0"/>
              </a:xfrm>
              <a:prstGeom prst="line">
                <a:avLst/>
              </a:prstGeom>
              <a:noFill/>
              <a:ln w="25400" algn="ctr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167" name="Прямая соединительная линия 94"/>
              <p:cNvCxnSpPr>
                <a:cxnSpLocks noChangeShapeType="1"/>
              </p:cNvCxnSpPr>
              <p:nvPr/>
            </p:nvCxnSpPr>
            <p:spPr bwMode="auto">
              <a:xfrm flipV="1">
                <a:off x="5747363" y="4969480"/>
                <a:ext cx="0" cy="164836"/>
              </a:xfrm>
              <a:prstGeom prst="line">
                <a:avLst/>
              </a:prstGeom>
              <a:noFill/>
              <a:ln w="25400" algn="ctr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46168" name="Picture 2" descr="D:\Фото\для стенда\теплосчетчик.jpg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7902" y="5273824"/>
                <a:ext cx="864875" cy="808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6169" name="Прямая соединительная линия 96"/>
              <p:cNvCxnSpPr>
                <a:cxnSpLocks noChangeShapeType="1"/>
              </p:cNvCxnSpPr>
              <p:nvPr/>
            </p:nvCxnSpPr>
            <p:spPr bwMode="auto">
              <a:xfrm flipV="1">
                <a:off x="5120339" y="5141529"/>
                <a:ext cx="0" cy="164836"/>
              </a:xfrm>
              <a:prstGeom prst="line">
                <a:avLst/>
              </a:prstGeom>
              <a:noFill/>
              <a:ln w="25400" algn="ctr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170" name="Прямая соединительная линия 97"/>
              <p:cNvCxnSpPr>
                <a:cxnSpLocks noChangeShapeType="1"/>
              </p:cNvCxnSpPr>
              <p:nvPr/>
            </p:nvCxnSpPr>
            <p:spPr bwMode="auto">
              <a:xfrm flipV="1">
                <a:off x="6631078" y="4969480"/>
                <a:ext cx="0" cy="164836"/>
              </a:xfrm>
              <a:prstGeom prst="line">
                <a:avLst/>
              </a:prstGeom>
              <a:noFill/>
              <a:ln w="25400" algn="ctr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46171" name="Picture 3" descr="D:\Фото\для стенда\электросчетчик.jpg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98123" y="4234681"/>
                <a:ext cx="736500" cy="808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6118" name="Группа 45"/>
            <p:cNvGrpSpPr>
              <a:grpSpLocks/>
            </p:cNvGrpSpPr>
            <p:nvPr/>
          </p:nvGrpSpPr>
          <p:grpSpPr bwMode="auto">
            <a:xfrm>
              <a:off x="4127104" y="4180285"/>
              <a:ext cx="3216115" cy="1901794"/>
              <a:chOff x="4127104" y="4180285"/>
              <a:chExt cx="3216115" cy="1901794"/>
            </a:xfrm>
          </p:grpSpPr>
          <p:grpSp>
            <p:nvGrpSpPr>
              <p:cNvPr id="46151" name="Группа 78"/>
              <p:cNvGrpSpPr>
                <a:grpSpLocks/>
              </p:cNvGrpSpPr>
              <p:nvPr/>
            </p:nvGrpSpPr>
            <p:grpSpPr bwMode="auto">
              <a:xfrm>
                <a:off x="4127104" y="4180285"/>
                <a:ext cx="3216115" cy="1901794"/>
                <a:chOff x="4127104" y="4180285"/>
                <a:chExt cx="3216115" cy="1901794"/>
              </a:xfrm>
            </p:grpSpPr>
            <p:pic>
              <p:nvPicPr>
                <p:cNvPr id="46154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27104" y="4180285"/>
                  <a:ext cx="1114445" cy="8862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155" name="Picture 3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47624" y="4180285"/>
                  <a:ext cx="967695" cy="9168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46156" name="Прямая соединительная линия 83"/>
                <p:cNvCxnSpPr>
                  <a:cxnSpLocks noChangeShapeType="1"/>
                </p:cNvCxnSpPr>
                <p:nvPr/>
              </p:nvCxnSpPr>
              <p:spPr bwMode="auto">
                <a:xfrm flipV="1">
                  <a:off x="4687439" y="4969480"/>
                  <a:ext cx="0" cy="164836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157" name="Прямая соединительная линия 84"/>
                <p:cNvCxnSpPr>
                  <a:cxnSpLocks noChangeShapeType="1"/>
                </p:cNvCxnSpPr>
                <p:nvPr/>
              </p:nvCxnSpPr>
              <p:spPr bwMode="auto">
                <a:xfrm>
                  <a:off x="4695944" y="5141529"/>
                  <a:ext cx="2647275" cy="0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158" name="Прямая соединительная линия 85"/>
                <p:cNvCxnSpPr>
                  <a:cxnSpLocks noChangeShapeType="1"/>
                </p:cNvCxnSpPr>
                <p:nvPr/>
              </p:nvCxnSpPr>
              <p:spPr bwMode="auto">
                <a:xfrm flipV="1">
                  <a:off x="5747363" y="4969480"/>
                  <a:ext cx="0" cy="164836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pic>
              <p:nvPicPr>
                <p:cNvPr id="46159" name="Picture 2" descr="D:\Фото\для стенда\теплосчетчик.jpg"/>
                <p:cNvPicPr>
                  <a:picLocks noChangeAspect="1" noChangeArrowheads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87902" y="5273824"/>
                  <a:ext cx="864875" cy="8082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46160" name="Прямая соединительная линия 87"/>
                <p:cNvCxnSpPr>
                  <a:cxnSpLocks noChangeShapeType="1"/>
                </p:cNvCxnSpPr>
                <p:nvPr/>
              </p:nvCxnSpPr>
              <p:spPr bwMode="auto">
                <a:xfrm flipV="1">
                  <a:off x="5120339" y="5141529"/>
                  <a:ext cx="0" cy="164836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161" name="Прямая соединительная линия 88"/>
                <p:cNvCxnSpPr>
                  <a:cxnSpLocks noChangeShapeType="1"/>
                </p:cNvCxnSpPr>
                <p:nvPr/>
              </p:nvCxnSpPr>
              <p:spPr bwMode="auto">
                <a:xfrm flipV="1">
                  <a:off x="6631078" y="4969480"/>
                  <a:ext cx="0" cy="164836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pic>
              <p:nvPicPr>
                <p:cNvPr id="46162" name="Picture 3" descr="D:\Фото\для стенда\электросчетчик.jpg"/>
                <p:cNvPicPr>
                  <a:picLocks noChangeAspect="1" noChangeArrowheads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98123" y="4234681"/>
                  <a:ext cx="736500" cy="808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6152" name="Picture 4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4876" y="5306365"/>
                <a:ext cx="611497" cy="673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6153" name="Прямая соединительная линия 80"/>
              <p:cNvCxnSpPr>
                <a:cxnSpLocks noChangeShapeType="1"/>
              </p:cNvCxnSpPr>
              <p:nvPr/>
            </p:nvCxnSpPr>
            <p:spPr bwMode="auto">
              <a:xfrm flipV="1">
                <a:off x="6360624" y="5160866"/>
                <a:ext cx="0" cy="164836"/>
              </a:xfrm>
              <a:prstGeom prst="line">
                <a:avLst/>
              </a:prstGeom>
              <a:noFill/>
              <a:ln w="25400" algn="ctr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46119" name="Picture 4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8137" y="7894392"/>
              <a:ext cx="611497" cy="673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6120" name="Прямая соединительная линия 47"/>
            <p:cNvCxnSpPr>
              <a:cxnSpLocks noChangeShapeType="1"/>
            </p:cNvCxnSpPr>
            <p:nvPr/>
          </p:nvCxnSpPr>
          <p:spPr bwMode="auto">
            <a:xfrm flipV="1">
              <a:off x="6263885" y="7748893"/>
              <a:ext cx="0" cy="164836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6121" name="Группа 48"/>
            <p:cNvGrpSpPr>
              <a:grpSpLocks/>
            </p:cNvGrpSpPr>
            <p:nvPr/>
          </p:nvGrpSpPr>
          <p:grpSpPr bwMode="auto">
            <a:xfrm>
              <a:off x="8716346" y="4164118"/>
              <a:ext cx="3187622" cy="1901794"/>
              <a:chOff x="3847001" y="4180285"/>
              <a:chExt cx="3187622" cy="1901794"/>
            </a:xfrm>
          </p:grpSpPr>
          <p:grpSp>
            <p:nvGrpSpPr>
              <p:cNvPr id="46139" name="Группа 66"/>
              <p:cNvGrpSpPr>
                <a:grpSpLocks/>
              </p:cNvGrpSpPr>
              <p:nvPr/>
            </p:nvGrpSpPr>
            <p:grpSpPr bwMode="auto">
              <a:xfrm>
                <a:off x="3847001" y="4180285"/>
                <a:ext cx="3187622" cy="1901794"/>
                <a:chOff x="3847001" y="4180285"/>
                <a:chExt cx="3187622" cy="1901794"/>
              </a:xfrm>
            </p:grpSpPr>
            <p:pic>
              <p:nvPicPr>
                <p:cNvPr id="46142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27104" y="4180285"/>
                  <a:ext cx="1114445" cy="8862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143" name="Picture 3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47624" y="4180285"/>
                  <a:ext cx="967695" cy="9168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46144" name="Прямая соединительная линия 71"/>
                <p:cNvCxnSpPr>
                  <a:cxnSpLocks noChangeShapeType="1"/>
                </p:cNvCxnSpPr>
                <p:nvPr/>
              </p:nvCxnSpPr>
              <p:spPr bwMode="auto">
                <a:xfrm flipV="1">
                  <a:off x="4687439" y="4969480"/>
                  <a:ext cx="0" cy="164836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145" name="Прямая соединительная линия 72"/>
                <p:cNvCxnSpPr>
                  <a:cxnSpLocks noChangeShapeType="1"/>
                </p:cNvCxnSpPr>
                <p:nvPr/>
              </p:nvCxnSpPr>
              <p:spPr bwMode="auto">
                <a:xfrm flipV="1">
                  <a:off x="3847001" y="5141530"/>
                  <a:ext cx="2819372" cy="9668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146" name="Прямая соединительная линия 73"/>
                <p:cNvCxnSpPr>
                  <a:cxnSpLocks noChangeShapeType="1"/>
                </p:cNvCxnSpPr>
                <p:nvPr/>
              </p:nvCxnSpPr>
              <p:spPr bwMode="auto">
                <a:xfrm flipV="1">
                  <a:off x="5747363" y="4969480"/>
                  <a:ext cx="0" cy="164836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pic>
              <p:nvPicPr>
                <p:cNvPr id="46147" name="Picture 2" descr="D:\Фото\для стенда\теплосчетчик.jpg"/>
                <p:cNvPicPr>
                  <a:picLocks noChangeAspect="1" noChangeArrowheads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87902" y="5273824"/>
                  <a:ext cx="864875" cy="8082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46148" name="Прямая соединительная линия 75"/>
                <p:cNvCxnSpPr>
                  <a:cxnSpLocks noChangeShapeType="1"/>
                </p:cNvCxnSpPr>
                <p:nvPr/>
              </p:nvCxnSpPr>
              <p:spPr bwMode="auto">
                <a:xfrm flipV="1">
                  <a:off x="5120339" y="5141529"/>
                  <a:ext cx="0" cy="164836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149" name="Прямая соединительная линия 76"/>
                <p:cNvCxnSpPr>
                  <a:cxnSpLocks noChangeShapeType="1"/>
                </p:cNvCxnSpPr>
                <p:nvPr/>
              </p:nvCxnSpPr>
              <p:spPr bwMode="auto">
                <a:xfrm flipV="1">
                  <a:off x="6631078" y="4969480"/>
                  <a:ext cx="0" cy="164836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pic>
              <p:nvPicPr>
                <p:cNvPr id="46150" name="Picture 3" descr="D:\Фото\для стенда\электросчетчик.jpg"/>
                <p:cNvPicPr>
                  <a:picLocks noChangeAspect="1" noChangeArrowheads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98123" y="4234681"/>
                  <a:ext cx="736500" cy="808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6140" name="Picture 4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4876" y="5306365"/>
                <a:ext cx="611497" cy="673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6141" name="Прямая соединительная линия 68"/>
              <p:cNvCxnSpPr>
                <a:cxnSpLocks noChangeShapeType="1"/>
              </p:cNvCxnSpPr>
              <p:nvPr/>
            </p:nvCxnSpPr>
            <p:spPr bwMode="auto">
              <a:xfrm flipV="1">
                <a:off x="6360624" y="5160866"/>
                <a:ext cx="0" cy="164836"/>
              </a:xfrm>
              <a:prstGeom prst="line">
                <a:avLst/>
              </a:prstGeom>
              <a:noFill/>
              <a:ln w="25400" algn="ctr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6122" name="Группа 49"/>
            <p:cNvGrpSpPr>
              <a:grpSpLocks/>
            </p:cNvGrpSpPr>
            <p:nvPr/>
          </p:nvGrpSpPr>
          <p:grpSpPr bwMode="auto">
            <a:xfrm>
              <a:off x="8716346" y="6855249"/>
              <a:ext cx="3187622" cy="1901794"/>
              <a:chOff x="3847001" y="4180285"/>
              <a:chExt cx="3187622" cy="1901794"/>
            </a:xfrm>
          </p:grpSpPr>
          <p:grpSp>
            <p:nvGrpSpPr>
              <p:cNvPr id="46127" name="Группа 54"/>
              <p:cNvGrpSpPr>
                <a:grpSpLocks/>
              </p:cNvGrpSpPr>
              <p:nvPr/>
            </p:nvGrpSpPr>
            <p:grpSpPr bwMode="auto">
              <a:xfrm>
                <a:off x="3847001" y="4180285"/>
                <a:ext cx="3187622" cy="1901794"/>
                <a:chOff x="3847001" y="4180285"/>
                <a:chExt cx="3187622" cy="1901794"/>
              </a:xfrm>
            </p:grpSpPr>
            <p:pic>
              <p:nvPicPr>
                <p:cNvPr id="46130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27104" y="4180285"/>
                  <a:ext cx="1114445" cy="8862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131" name="Picture 3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47624" y="4180285"/>
                  <a:ext cx="967695" cy="9168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46132" name="Прямая соединительная линия 59"/>
                <p:cNvCxnSpPr>
                  <a:cxnSpLocks noChangeShapeType="1"/>
                </p:cNvCxnSpPr>
                <p:nvPr/>
              </p:nvCxnSpPr>
              <p:spPr bwMode="auto">
                <a:xfrm flipV="1">
                  <a:off x="4687439" y="4969480"/>
                  <a:ext cx="0" cy="164836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133" name="Прямая соединительная линия 60"/>
                <p:cNvCxnSpPr>
                  <a:cxnSpLocks noChangeShapeType="1"/>
                </p:cNvCxnSpPr>
                <p:nvPr/>
              </p:nvCxnSpPr>
              <p:spPr bwMode="auto">
                <a:xfrm flipV="1">
                  <a:off x="3847001" y="5141530"/>
                  <a:ext cx="2819372" cy="9668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134" name="Прямая соединительная линия 61"/>
                <p:cNvCxnSpPr>
                  <a:cxnSpLocks noChangeShapeType="1"/>
                </p:cNvCxnSpPr>
                <p:nvPr/>
              </p:nvCxnSpPr>
              <p:spPr bwMode="auto">
                <a:xfrm flipV="1">
                  <a:off x="5747363" y="4969480"/>
                  <a:ext cx="0" cy="164836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pic>
              <p:nvPicPr>
                <p:cNvPr id="46135" name="Picture 2" descr="D:\Фото\для стенда\теплосчетчик.jpg"/>
                <p:cNvPicPr>
                  <a:picLocks noChangeAspect="1" noChangeArrowheads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87902" y="5273824"/>
                  <a:ext cx="864875" cy="8082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46136" name="Прямая соединительная линия 63"/>
                <p:cNvCxnSpPr>
                  <a:cxnSpLocks noChangeShapeType="1"/>
                </p:cNvCxnSpPr>
                <p:nvPr/>
              </p:nvCxnSpPr>
              <p:spPr bwMode="auto">
                <a:xfrm flipV="1">
                  <a:off x="5120339" y="5141529"/>
                  <a:ext cx="0" cy="164836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137" name="Прямая соединительная линия 64"/>
                <p:cNvCxnSpPr>
                  <a:cxnSpLocks noChangeShapeType="1"/>
                </p:cNvCxnSpPr>
                <p:nvPr/>
              </p:nvCxnSpPr>
              <p:spPr bwMode="auto">
                <a:xfrm flipV="1">
                  <a:off x="6631078" y="4969480"/>
                  <a:ext cx="0" cy="164836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pic>
              <p:nvPicPr>
                <p:cNvPr id="46138" name="Picture 3" descr="D:\Фото\для стенда\электросчетчик.jpg"/>
                <p:cNvPicPr>
                  <a:picLocks noChangeAspect="1" noChangeArrowheads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98123" y="4234681"/>
                  <a:ext cx="736500" cy="808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6128" name="Picture 4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4876" y="5306365"/>
                <a:ext cx="611497" cy="673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6129" name="Прямая соединительная линия 56"/>
              <p:cNvCxnSpPr>
                <a:cxnSpLocks noChangeShapeType="1"/>
              </p:cNvCxnSpPr>
              <p:nvPr/>
            </p:nvCxnSpPr>
            <p:spPr bwMode="auto">
              <a:xfrm flipV="1">
                <a:off x="6360624" y="5160866"/>
                <a:ext cx="0" cy="164836"/>
              </a:xfrm>
              <a:prstGeom prst="line">
                <a:avLst/>
              </a:prstGeom>
              <a:noFill/>
              <a:ln w="25400" algn="ctr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46123" name="Picture 5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0994" y="10108629"/>
              <a:ext cx="2192802" cy="1642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7787347" y="10032074"/>
              <a:ext cx="975225" cy="7371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594" dirty="0"/>
                <a:t>M-Bus</a:t>
              </a:r>
              <a:endParaRPr lang="ru-RU" sz="594" dirty="0"/>
            </a:p>
          </p:txBody>
        </p:sp>
        <p:cxnSp>
          <p:nvCxnSpPr>
            <p:cNvPr id="53" name="Прямая соединительная линия 52"/>
            <p:cNvCxnSpPr/>
            <p:nvPr/>
          </p:nvCxnSpPr>
          <p:spPr>
            <a:xfrm flipV="1">
              <a:off x="3839072" y="1889448"/>
              <a:ext cx="4437861" cy="166044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8276933" y="1889448"/>
              <a:ext cx="3924585" cy="165664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085" name="Picture 2" descr="C:\Users\Дом\Desktop\slide_15.jpg"/>
          <p:cNvSpPr>
            <a:spLocks noChangeAspect="1" noChangeArrowheads="1"/>
          </p:cNvSpPr>
          <p:nvPr/>
        </p:nvSpPr>
        <p:spPr bwMode="auto">
          <a:xfrm>
            <a:off x="6707188" y="2246313"/>
            <a:ext cx="2938462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pic>
        <p:nvPicPr>
          <p:cNvPr id="46086" name="Picture 2" descr="C:\Users\Дом\Desktop\slide_1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2205038"/>
            <a:ext cx="324008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2"/>
          <p:cNvSpPr txBox="1">
            <a:spLocks noChangeArrowheads="1"/>
          </p:cNvSpPr>
          <p:nvPr/>
        </p:nvSpPr>
        <p:spPr bwMode="auto">
          <a:xfrm>
            <a:off x="238125" y="254000"/>
            <a:ext cx="9244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Пример проблемы: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Сведение водного баланса</a:t>
            </a:r>
          </a:p>
        </p:txBody>
      </p:sp>
      <p:sp>
        <p:nvSpPr>
          <p:cNvPr id="25" name="Freeform 3"/>
          <p:cNvSpPr/>
          <p:nvPr/>
        </p:nvSpPr>
        <p:spPr bwMode="auto">
          <a:xfrm>
            <a:off x="1196975" y="752475"/>
            <a:ext cx="7427913" cy="12700"/>
          </a:xfrm>
          <a:custGeom>
            <a:avLst/>
            <a:gdLst>
              <a:gd name="connsiteX0" fmla="*/ 6350 w 18284952"/>
              <a:gd name="connsiteY0" fmla="*/ 6350 h 25400"/>
              <a:gd name="connsiteX1" fmla="*/ 18278601 w 18284952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52" h="25400">
                <a:moveTo>
                  <a:pt x="6350" y="6350"/>
                </a:moveTo>
                <a:lnTo>
                  <a:pt x="18278601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40234" tIns="20117" rIns="40234" bIns="20117" anchor="ctr"/>
          <a:lstStyle/>
          <a:p>
            <a:pPr algn="ctr" defTabSz="4023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800" dirty="0">
              <a:solidFill>
                <a:prstClr val="black"/>
              </a:solidFill>
            </a:endParaRPr>
          </a:p>
        </p:txBody>
      </p:sp>
      <p:pic>
        <p:nvPicPr>
          <p:cNvPr id="16388" name="Picture 2" descr="D:\ло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825" y="165100"/>
            <a:ext cx="115728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9" name="Group 25"/>
          <p:cNvGrpSpPr>
            <a:grpSpLocks/>
          </p:cNvGrpSpPr>
          <p:nvPr/>
        </p:nvGrpSpPr>
        <p:grpSpPr bwMode="auto">
          <a:xfrm>
            <a:off x="1000125" y="2109788"/>
            <a:ext cx="8070850" cy="2058987"/>
            <a:chOff x="224475" y="1616409"/>
            <a:chExt cx="9433048" cy="2244639"/>
          </a:xfrm>
        </p:grpSpPr>
        <p:sp>
          <p:nvSpPr>
            <p:cNvPr id="27" name="Rounded Rectangle 9"/>
            <p:cNvSpPr/>
            <p:nvPr/>
          </p:nvSpPr>
          <p:spPr>
            <a:xfrm>
              <a:off x="224475" y="2061183"/>
              <a:ext cx="1656907" cy="790903"/>
            </a:xfrm>
            <a:prstGeom prst="roundRect">
              <a:avLst/>
            </a:prstGeom>
            <a:solidFill>
              <a:srgbClr val="FFB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dirty="0">
                  <a:solidFill>
                    <a:schemeClr val="tx1"/>
                  </a:solidFill>
                </a:rPr>
                <a:t>Подача воды абонентам</a:t>
              </a:r>
            </a:p>
          </p:txBody>
        </p:sp>
        <p:sp>
          <p:nvSpPr>
            <p:cNvPr id="28" name="Rounded Rectangle 10"/>
            <p:cNvSpPr/>
            <p:nvPr/>
          </p:nvSpPr>
          <p:spPr>
            <a:xfrm>
              <a:off x="4929866" y="2061183"/>
              <a:ext cx="1942644" cy="790903"/>
            </a:xfrm>
            <a:prstGeom prst="roundRect">
              <a:avLst/>
            </a:prstGeom>
            <a:solidFill>
              <a:srgbClr val="FFB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dirty="0">
                  <a:solidFill>
                    <a:schemeClr val="tx1"/>
                  </a:solidFill>
                </a:rPr>
                <a:t>Оценка потреблённых объёмов</a:t>
              </a:r>
            </a:p>
          </p:txBody>
        </p:sp>
        <p:cxnSp>
          <p:nvCxnSpPr>
            <p:cNvPr id="29" name="Straight Arrow Connector 28"/>
            <p:cNvCxnSpPr>
              <a:stCxn id="27" idx="3"/>
              <a:endCxn id="35" idx="1"/>
            </p:cNvCxnSpPr>
            <p:nvPr/>
          </p:nvCxnSpPr>
          <p:spPr>
            <a:xfrm>
              <a:off x="1881382" y="2457500"/>
              <a:ext cx="191110" cy="0"/>
            </a:xfrm>
            <a:prstGeom prst="straightConnector1">
              <a:avLst/>
            </a:prstGeom>
            <a:ln>
              <a:solidFill>
                <a:srgbClr val="EB780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35" idx="3"/>
              <a:endCxn id="28" idx="1"/>
            </p:cNvCxnSpPr>
            <p:nvPr/>
          </p:nvCxnSpPr>
          <p:spPr>
            <a:xfrm>
              <a:off x="4736901" y="2457500"/>
              <a:ext cx="192966" cy="0"/>
            </a:xfrm>
            <a:prstGeom prst="straightConnector1">
              <a:avLst/>
            </a:prstGeom>
            <a:ln>
              <a:solidFill>
                <a:srgbClr val="EB780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8" idx="3"/>
              <a:endCxn id="36" idx="1"/>
            </p:cNvCxnSpPr>
            <p:nvPr/>
          </p:nvCxnSpPr>
          <p:spPr>
            <a:xfrm>
              <a:off x="6872511" y="2457500"/>
              <a:ext cx="192966" cy="0"/>
            </a:xfrm>
            <a:prstGeom prst="straightConnector1">
              <a:avLst/>
            </a:prstGeom>
            <a:ln>
              <a:solidFill>
                <a:srgbClr val="EB780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ounded Rectangular Callout 14"/>
            <p:cNvSpPr/>
            <p:nvPr/>
          </p:nvSpPr>
          <p:spPr>
            <a:xfrm>
              <a:off x="1988997" y="3068415"/>
              <a:ext cx="2664409" cy="792633"/>
            </a:xfrm>
            <a:prstGeom prst="wedgeRoundRectCallout">
              <a:avLst>
                <a:gd name="adj1" fmla="val -5153"/>
                <a:gd name="adj2" fmla="val -70478"/>
                <a:gd name="adj3" fmla="val 16667"/>
              </a:avLst>
            </a:prstGeom>
            <a:solidFill>
              <a:srgbClr val="BECD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indent="-179990">
                <a:defRPr/>
              </a:pPr>
              <a:r>
                <a:rPr lang="ru-RU" sz="1200" dirty="0">
                  <a:solidFill>
                    <a:schemeClr val="tx1"/>
                  </a:solidFill>
                </a:rPr>
                <a:t>- </a:t>
              </a:r>
              <a:r>
                <a:rPr lang="ru-RU" sz="1200" dirty="0" err="1">
                  <a:solidFill>
                    <a:schemeClr val="tx1"/>
                  </a:solidFill>
                </a:rPr>
                <a:t>сторно</a:t>
              </a:r>
              <a:r>
                <a:rPr lang="ru-RU" sz="1200" dirty="0">
                  <a:solidFill>
                    <a:schemeClr val="tx1"/>
                  </a:solidFill>
                </a:rPr>
                <a:t/>
              </a:r>
              <a:br>
                <a:rPr lang="ru-RU" sz="1200" dirty="0">
                  <a:solidFill>
                    <a:schemeClr val="tx1"/>
                  </a:solidFill>
                </a:rPr>
              </a:br>
              <a:r>
                <a:rPr lang="ru-RU" sz="1200" dirty="0">
                  <a:solidFill>
                    <a:schemeClr val="tx1"/>
                  </a:solidFill>
                </a:rPr>
                <a:t>- задержки с выплатой</a:t>
              </a:r>
              <a:br>
                <a:rPr lang="ru-RU" sz="1200" dirty="0">
                  <a:solidFill>
                    <a:schemeClr val="tx1"/>
                  </a:solidFill>
                </a:rPr>
              </a:br>
              <a:r>
                <a:rPr lang="ru-RU" sz="1200" dirty="0">
                  <a:solidFill>
                    <a:schemeClr val="tx1"/>
                  </a:solidFill>
                </a:rPr>
                <a:t>- человеческий фактор</a:t>
              </a:r>
            </a:p>
          </p:txBody>
        </p:sp>
        <p:sp>
          <p:nvSpPr>
            <p:cNvPr id="35" name="Rounded Rectangle 15"/>
            <p:cNvSpPr/>
            <p:nvPr/>
          </p:nvSpPr>
          <p:spPr>
            <a:xfrm>
              <a:off x="2072491" y="2061183"/>
              <a:ext cx="2664409" cy="790903"/>
            </a:xfrm>
            <a:prstGeom prst="roundRect">
              <a:avLst/>
            </a:prstGeom>
            <a:solidFill>
              <a:srgbClr val="FFB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dirty="0">
                  <a:solidFill>
                    <a:schemeClr val="tx1"/>
                  </a:solidFill>
                </a:rPr>
                <a:t>Выставление счетов и оплата услуг абонентами</a:t>
              </a:r>
            </a:p>
          </p:txBody>
        </p:sp>
        <p:sp>
          <p:nvSpPr>
            <p:cNvPr id="36" name="Rounded Rectangle 16"/>
            <p:cNvSpPr/>
            <p:nvPr/>
          </p:nvSpPr>
          <p:spPr>
            <a:xfrm>
              <a:off x="7065476" y="2061183"/>
              <a:ext cx="2592047" cy="790903"/>
            </a:xfrm>
            <a:prstGeom prst="roundRect">
              <a:avLst/>
            </a:prstGeom>
            <a:solidFill>
              <a:srgbClr val="FFB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dirty="0">
                  <a:solidFill>
                    <a:schemeClr val="tx1"/>
                  </a:solidFill>
                </a:rPr>
                <a:t>Оценка эффективности предприятия, тарифы</a:t>
              </a:r>
            </a:p>
          </p:txBody>
        </p:sp>
        <p:sp>
          <p:nvSpPr>
            <p:cNvPr id="37" name="Rounded Rectangular Callout 17"/>
            <p:cNvSpPr/>
            <p:nvPr/>
          </p:nvSpPr>
          <p:spPr>
            <a:xfrm>
              <a:off x="4837094" y="3068415"/>
              <a:ext cx="2723783" cy="792633"/>
            </a:xfrm>
            <a:prstGeom prst="wedgeRoundRectCallout">
              <a:avLst>
                <a:gd name="adj1" fmla="val -5153"/>
                <a:gd name="adj2" fmla="val -70478"/>
                <a:gd name="adj3" fmla="val 16667"/>
              </a:avLst>
            </a:prstGeom>
            <a:solidFill>
              <a:srgbClr val="BECD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indent="-179990">
                <a:defRPr/>
              </a:pPr>
              <a:r>
                <a:rPr lang="ru-RU" sz="1200" dirty="0">
                  <a:solidFill>
                    <a:schemeClr val="tx1"/>
                  </a:solidFill>
                </a:rPr>
                <a:t>- искажённая картина</a:t>
              </a:r>
              <a:br>
                <a:rPr lang="ru-RU" sz="1200" dirty="0">
                  <a:solidFill>
                    <a:schemeClr val="tx1"/>
                  </a:solidFill>
                </a:rPr>
              </a:br>
              <a:r>
                <a:rPr lang="ru-RU" sz="1200" dirty="0">
                  <a:solidFill>
                    <a:schemeClr val="tx1"/>
                  </a:solidFill>
                </a:rPr>
                <a:t>- недостаточная прозрачность</a:t>
              </a:r>
              <a:br>
                <a:rPr lang="ru-RU" sz="1200" dirty="0">
                  <a:solidFill>
                    <a:schemeClr val="tx1"/>
                  </a:solidFill>
                </a:rPr>
              </a:br>
              <a:r>
                <a:rPr lang="ru-RU" sz="1200" dirty="0">
                  <a:solidFill>
                    <a:schemeClr val="tx1"/>
                  </a:solidFill>
                </a:rPr>
                <a:t>- сложность оптимизации</a:t>
              </a:r>
            </a:p>
          </p:txBody>
        </p:sp>
        <p:graphicFrame>
          <p:nvGraphicFramePr>
            <p:cNvPr id="38" name="Diagram 37"/>
            <p:cNvGraphicFramePr/>
            <p:nvPr/>
          </p:nvGraphicFramePr>
          <p:xfrm>
            <a:off x="2168691" y="1616409"/>
            <a:ext cx="4896544" cy="2880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sp>
        <p:nvSpPr>
          <p:cNvPr id="16390" name="TextBox 38"/>
          <p:cNvSpPr txBox="1">
            <a:spLocks noChangeArrowheads="1"/>
          </p:cNvSpPr>
          <p:nvPr/>
        </p:nvSpPr>
        <p:spPr bwMode="auto">
          <a:xfrm>
            <a:off x="920750" y="1390650"/>
            <a:ext cx="8208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</a:pPr>
            <a:r>
              <a:rPr lang="ru-RU" altLang="ru-RU" sz="1200" b="1"/>
              <a:t>Задача</a:t>
            </a:r>
          </a:p>
          <a:p>
            <a:pPr>
              <a:lnSpc>
                <a:spcPct val="110000"/>
              </a:lnSpc>
            </a:pPr>
            <a:r>
              <a:rPr lang="ru-RU" altLang="ru-RU" sz="1200"/>
              <a:t>Переход от водоподачи к водоснабжению</a:t>
            </a:r>
          </a:p>
        </p:txBody>
      </p:sp>
      <p:grpSp>
        <p:nvGrpSpPr>
          <p:cNvPr id="41" name="Группа 2"/>
          <p:cNvGrpSpPr>
            <a:grpSpLocks/>
          </p:cNvGrpSpPr>
          <p:nvPr/>
        </p:nvGrpSpPr>
        <p:grpSpPr bwMode="auto">
          <a:xfrm>
            <a:off x="935038" y="4213225"/>
            <a:ext cx="8135937" cy="1404938"/>
            <a:chOff x="554026" y="4213908"/>
            <a:chExt cx="8136042" cy="1404952"/>
          </a:xfrm>
        </p:grpSpPr>
        <p:grpSp>
          <p:nvGrpSpPr>
            <p:cNvPr id="16393" name="Group 41"/>
            <p:cNvGrpSpPr>
              <a:grpSpLocks/>
            </p:cNvGrpSpPr>
            <p:nvPr/>
          </p:nvGrpSpPr>
          <p:grpSpPr bwMode="auto">
            <a:xfrm>
              <a:off x="600704" y="4428536"/>
              <a:ext cx="8089364" cy="1190324"/>
              <a:chOff x="296483" y="4362361"/>
              <a:chExt cx="9433048" cy="1298887"/>
            </a:xfrm>
          </p:grpSpPr>
          <p:sp>
            <p:nvSpPr>
              <p:cNvPr id="50" name="Rounded Rectangle 20"/>
              <p:cNvSpPr/>
              <p:nvPr/>
            </p:nvSpPr>
            <p:spPr>
              <a:xfrm>
                <a:off x="295737" y="4796827"/>
                <a:ext cx="1656838" cy="864421"/>
              </a:xfrm>
              <a:prstGeom prst="roundRect">
                <a:avLst/>
              </a:prstGeom>
              <a:solidFill>
                <a:srgbClr val="D2D7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1200" dirty="0">
                    <a:solidFill>
                      <a:schemeClr val="tx1"/>
                    </a:solidFill>
                  </a:rPr>
                  <a:t>Подача воды абонентам</a:t>
                </a:r>
              </a:p>
            </p:txBody>
          </p:sp>
          <p:sp>
            <p:nvSpPr>
              <p:cNvPr id="52" name="Rounded Rectangle 21"/>
              <p:cNvSpPr/>
              <p:nvPr/>
            </p:nvSpPr>
            <p:spPr>
              <a:xfrm>
                <a:off x="5001527" y="4796827"/>
                <a:ext cx="1943776" cy="864421"/>
              </a:xfrm>
              <a:prstGeom prst="roundRect">
                <a:avLst/>
              </a:prstGeom>
              <a:solidFill>
                <a:srgbClr val="D2D7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1200" dirty="0">
                    <a:solidFill>
                      <a:schemeClr val="tx1"/>
                    </a:solidFill>
                  </a:rPr>
                  <a:t>Выставление счетов и оплата услуг абонентами</a:t>
                </a:r>
              </a:p>
            </p:txBody>
          </p:sp>
          <p:cxnSp>
            <p:nvCxnSpPr>
              <p:cNvPr id="53" name="Straight Arrow Connector 52"/>
              <p:cNvCxnSpPr>
                <a:stCxn id="50" idx="3"/>
                <a:endCxn id="57" idx="1"/>
              </p:cNvCxnSpPr>
              <p:nvPr/>
            </p:nvCxnSpPr>
            <p:spPr>
              <a:xfrm>
                <a:off x="1952575" y="5229904"/>
                <a:ext cx="190675" cy="0"/>
              </a:xfrm>
              <a:prstGeom prst="straightConnector1">
                <a:avLst/>
              </a:prstGeom>
              <a:ln>
                <a:solidFill>
                  <a:srgbClr val="647D2D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>
                <a:stCxn id="57" idx="3"/>
                <a:endCxn id="52" idx="1"/>
              </p:cNvCxnSpPr>
              <p:nvPr/>
            </p:nvCxnSpPr>
            <p:spPr>
              <a:xfrm>
                <a:off x="4809000" y="5229904"/>
                <a:ext cx="192526" cy="0"/>
              </a:xfrm>
              <a:prstGeom prst="straightConnector1">
                <a:avLst/>
              </a:prstGeom>
              <a:ln>
                <a:solidFill>
                  <a:srgbClr val="647D2D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>
                <a:stCxn id="52" idx="3"/>
                <a:endCxn id="58" idx="1"/>
              </p:cNvCxnSpPr>
              <p:nvPr/>
            </p:nvCxnSpPr>
            <p:spPr>
              <a:xfrm>
                <a:off x="6945303" y="5229904"/>
                <a:ext cx="192526" cy="0"/>
              </a:xfrm>
              <a:prstGeom prst="straightConnector1">
                <a:avLst/>
              </a:prstGeom>
              <a:ln>
                <a:solidFill>
                  <a:srgbClr val="647D2D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ounded Rectangle 25"/>
              <p:cNvSpPr/>
              <p:nvPr/>
            </p:nvSpPr>
            <p:spPr>
              <a:xfrm>
                <a:off x="2143250" y="4796827"/>
                <a:ext cx="2665750" cy="864421"/>
              </a:xfrm>
              <a:prstGeom prst="roundRect">
                <a:avLst/>
              </a:prstGeom>
              <a:solidFill>
                <a:srgbClr val="D2D7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1200" dirty="0">
                    <a:solidFill>
                      <a:schemeClr val="tx1"/>
                    </a:solidFill>
                  </a:rPr>
                  <a:t>Автоматический сбор и анализ данных о потреблении</a:t>
                </a:r>
              </a:p>
            </p:txBody>
          </p:sp>
          <p:sp>
            <p:nvSpPr>
              <p:cNvPr id="58" name="Rounded Rectangle 26"/>
              <p:cNvSpPr/>
              <p:nvPr/>
            </p:nvSpPr>
            <p:spPr>
              <a:xfrm>
                <a:off x="7137829" y="4796827"/>
                <a:ext cx="2591702" cy="864421"/>
              </a:xfrm>
              <a:prstGeom prst="roundRect">
                <a:avLst/>
              </a:prstGeom>
              <a:solidFill>
                <a:srgbClr val="D2D7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1200" dirty="0">
                    <a:solidFill>
                      <a:schemeClr val="tx1"/>
                    </a:solidFill>
                  </a:rPr>
                  <a:t>Оценка эффективности предприятия</a:t>
                </a:r>
                <a:r>
                  <a:rPr lang="en-US" sz="1200" dirty="0">
                    <a:solidFill>
                      <a:schemeClr val="tx1"/>
                    </a:solidFill>
                  </a:rPr>
                  <a:t>, </a:t>
                </a:r>
                <a:r>
                  <a:rPr lang="ru-RU" sz="1200" dirty="0">
                    <a:solidFill>
                      <a:schemeClr val="tx1"/>
                    </a:solidFill>
                  </a:rPr>
                  <a:t>тарифы</a:t>
                </a:r>
              </a:p>
            </p:txBody>
          </p:sp>
          <p:graphicFrame>
            <p:nvGraphicFramePr>
              <p:cNvPr id="59" name="Diagram 58"/>
              <p:cNvGraphicFramePr/>
              <p:nvPr/>
            </p:nvGraphicFramePr>
            <p:xfrm>
              <a:off x="2168691" y="4362361"/>
              <a:ext cx="4896544" cy="28803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p:grpSp>
        <p:sp>
          <p:nvSpPr>
            <p:cNvPr id="16394" name="TextBox 48"/>
            <p:cNvSpPr txBox="1">
              <a:spLocks noChangeArrowheads="1"/>
            </p:cNvSpPr>
            <p:nvPr/>
          </p:nvSpPr>
          <p:spPr bwMode="auto">
            <a:xfrm>
              <a:off x="554026" y="4213908"/>
              <a:ext cx="1645893" cy="193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ru-RU" altLang="ru-RU" sz="1200" b="1"/>
                <a:t>Водоснабжение</a:t>
              </a:r>
            </a:p>
          </p:txBody>
        </p:sp>
      </p:grpSp>
      <p:sp>
        <p:nvSpPr>
          <p:cNvPr id="16392" name="TextBox 59"/>
          <p:cNvSpPr txBox="1">
            <a:spLocks noChangeArrowheads="1"/>
          </p:cNvSpPr>
          <p:nvPr/>
        </p:nvSpPr>
        <p:spPr bwMode="auto">
          <a:xfrm>
            <a:off x="920750" y="1889125"/>
            <a:ext cx="1646238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</a:pPr>
            <a:r>
              <a:rPr lang="ru-RU" altLang="ru-RU" sz="1200" b="1"/>
              <a:t>Водоподача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"/>
          <p:cNvSpPr txBox="1">
            <a:spLocks noChangeArrowheads="1"/>
          </p:cNvSpPr>
          <p:nvPr/>
        </p:nvSpPr>
        <p:spPr bwMode="auto">
          <a:xfrm>
            <a:off x="1296988" y="1262063"/>
            <a:ext cx="54117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marL="276225" indent="-276225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ru-RU" altLang="zh-CN" sz="18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ru-RU" altLang="ru-RU" sz="1800">
                <a:solidFill>
                  <a:srgbClr val="00000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Минимальные требования к оборудованию и линиям  связи.</a:t>
            </a:r>
            <a:endParaRPr lang="en-US" altLang="zh-CN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7" name="TextBox 1"/>
          <p:cNvSpPr txBox="1">
            <a:spLocks noChangeArrowheads="1"/>
          </p:cNvSpPr>
          <p:nvPr/>
        </p:nvSpPr>
        <p:spPr bwMode="auto">
          <a:xfrm>
            <a:off x="1296988" y="1792288"/>
            <a:ext cx="508952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marL="276225" indent="-276225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9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ru-RU" altLang="ru-RU" sz="1800">
                <a:solidFill>
                  <a:srgbClr val="00000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Простота построения, сегментирования и расширения  сети</a:t>
            </a:r>
            <a:r>
              <a:rPr lang="ru-RU" altLang="zh-CN" sz="18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altLang="zh-CN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8" name="TextBox 1"/>
          <p:cNvSpPr txBox="1">
            <a:spLocks noChangeArrowheads="1"/>
          </p:cNvSpPr>
          <p:nvPr/>
        </p:nvSpPr>
        <p:spPr bwMode="auto">
          <a:xfrm>
            <a:off x="1296988" y="2368550"/>
            <a:ext cx="5089525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marL="276225" indent="-276225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9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</a:t>
            </a:r>
            <a:r>
              <a:rPr lang="ru-RU" altLang="ru-RU" sz="1800">
                <a:solidFill>
                  <a:srgbClr val="00000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Быстрота внедрения и монтажа необходимого оборудования</a:t>
            </a:r>
            <a:r>
              <a:rPr lang="ru-RU" altLang="ru-RU" sz="1800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47109" name="TextBox 1"/>
          <p:cNvSpPr txBox="1">
            <a:spLocks noChangeArrowheads="1"/>
          </p:cNvSpPr>
          <p:nvPr/>
        </p:nvSpPr>
        <p:spPr bwMode="auto">
          <a:xfrm>
            <a:off x="1296988" y="3014663"/>
            <a:ext cx="401796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marL="233363" indent="-233363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9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</a:t>
            </a:r>
            <a:r>
              <a:rPr lang="ru-RU" altLang="ru-RU" sz="1800">
                <a:solidFill>
                  <a:srgbClr val="00000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Неограниченное число точек учета</a:t>
            </a:r>
            <a:r>
              <a:rPr lang="ru-RU" altLang="ru-RU" sz="1800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47110" name="TextBox 1"/>
          <p:cNvSpPr txBox="1">
            <a:spLocks noChangeArrowheads="1"/>
          </p:cNvSpPr>
          <p:nvPr/>
        </p:nvSpPr>
        <p:spPr bwMode="auto">
          <a:xfrm>
            <a:off x="1296988" y="3376613"/>
            <a:ext cx="517683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100" algn="l"/>
                <a:tab pos="44450" algn="l"/>
                <a:tab pos="49213" algn="l"/>
              </a:tabLs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100" algn="l"/>
                <a:tab pos="44450" algn="l"/>
                <a:tab pos="492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100" algn="l"/>
                <a:tab pos="44450" algn="l"/>
                <a:tab pos="49213" algn="l"/>
              </a:tabLs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100" algn="l"/>
                <a:tab pos="44450" algn="l"/>
                <a:tab pos="4921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8100" algn="l"/>
                <a:tab pos="44450" algn="l"/>
                <a:tab pos="4921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100" algn="l"/>
                <a:tab pos="44450" algn="l"/>
                <a:tab pos="4921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100" algn="l"/>
                <a:tab pos="44450" algn="l"/>
                <a:tab pos="4921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100" algn="l"/>
                <a:tab pos="44450" algn="l"/>
                <a:tab pos="4921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100" algn="l"/>
                <a:tab pos="44450" algn="l"/>
                <a:tab pos="4921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9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5. </a:t>
            </a:r>
            <a:r>
              <a:rPr lang="ru-RU" altLang="ru-RU" sz="1800">
                <a:solidFill>
                  <a:srgbClr val="00000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Длина линий связи до нескольких километров</a:t>
            </a:r>
            <a:r>
              <a:rPr lang="ru-RU" altLang="ru-RU" sz="1800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47111" name="TextBox 1"/>
          <p:cNvSpPr txBox="1">
            <a:spLocks noChangeArrowheads="1"/>
          </p:cNvSpPr>
          <p:nvPr/>
        </p:nvSpPr>
        <p:spPr bwMode="auto">
          <a:xfrm>
            <a:off x="1296988" y="3736975"/>
            <a:ext cx="446246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9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6. </a:t>
            </a:r>
            <a:r>
              <a:rPr lang="ru-RU" altLang="ru-RU" sz="1800">
                <a:solidFill>
                  <a:srgbClr val="00000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Высокая помехоустойчивость</a:t>
            </a:r>
            <a:r>
              <a:rPr lang="ru-RU" altLang="ru-RU" sz="1800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47112" name="TextBox 1"/>
          <p:cNvSpPr txBox="1">
            <a:spLocks noChangeArrowheads="1"/>
          </p:cNvSpPr>
          <p:nvPr/>
        </p:nvSpPr>
        <p:spPr bwMode="auto">
          <a:xfrm>
            <a:off x="1296988" y="4132263"/>
            <a:ext cx="52943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marL="233363" indent="-233363"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450" algn="l"/>
                <a:tab pos="49213" algn="l"/>
                <a:tab pos="233363" algn="l"/>
              </a:tabLs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450" algn="l"/>
                <a:tab pos="49213" algn="l"/>
                <a:tab pos="2333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450" algn="l"/>
                <a:tab pos="49213" algn="l"/>
                <a:tab pos="233363" algn="l"/>
              </a:tabLs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450" algn="l"/>
                <a:tab pos="49213" algn="l"/>
                <a:tab pos="23336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4450" algn="l"/>
                <a:tab pos="49213" algn="l"/>
                <a:tab pos="23336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450" algn="l"/>
                <a:tab pos="49213" algn="l"/>
                <a:tab pos="23336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450" algn="l"/>
                <a:tab pos="49213" algn="l"/>
                <a:tab pos="23336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450" algn="l"/>
                <a:tab pos="49213" algn="l"/>
                <a:tab pos="23336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450" algn="l"/>
                <a:tab pos="49213" algn="l"/>
                <a:tab pos="23336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9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7. </a:t>
            </a:r>
            <a:r>
              <a:rPr lang="ru-RU" altLang="ru-RU" sz="1800">
                <a:solidFill>
                  <a:srgbClr val="00000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Пассивное электропитание приборов учета.</a:t>
            </a:r>
            <a:endParaRPr lang="ru-RU" altLang="ru-RU" sz="1800" i="1">
              <a:solidFill>
                <a:srgbClr val="000000"/>
              </a:solidFill>
              <a:latin typeface="Segoe UI" panose="020B0502040204020203" pitchFamily="34" charset="0"/>
              <a:ea typeface="SimSun" panose="02010600030101010101" pitchFamily="2" charset="-122"/>
              <a:cs typeface="Segoe UI" panose="020B0502040204020203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819041" y="1797370"/>
            <a:ext cx="1353076" cy="524578"/>
          </a:xfrm>
          <a:prstGeom prst="rect">
            <a:avLst/>
          </a:prstGeom>
          <a:effectLst>
            <a:softEdge rad="0"/>
          </a:effectLst>
        </p:spPr>
      </p:pic>
      <p:pic>
        <p:nvPicPr>
          <p:cNvPr id="47114" name="Рисунок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2886075"/>
            <a:ext cx="15621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5" name="TextBox 1"/>
          <p:cNvSpPr txBox="1">
            <a:spLocks noChangeArrowheads="1"/>
          </p:cNvSpPr>
          <p:nvPr/>
        </p:nvSpPr>
        <p:spPr bwMode="auto">
          <a:xfrm>
            <a:off x="1296988" y="4492625"/>
            <a:ext cx="5294312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marL="276225" indent="-276225"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450" algn="l"/>
                <a:tab pos="49213" algn="l"/>
                <a:tab pos="393700" algn="l"/>
              </a:tabLs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450" algn="l"/>
                <a:tab pos="49213" algn="l"/>
                <a:tab pos="393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450" algn="l"/>
                <a:tab pos="49213" algn="l"/>
                <a:tab pos="393700" algn="l"/>
              </a:tabLs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450" algn="l"/>
                <a:tab pos="49213" algn="l"/>
                <a:tab pos="393700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4450" algn="l"/>
                <a:tab pos="49213" algn="l"/>
                <a:tab pos="393700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450" algn="l"/>
                <a:tab pos="49213" algn="l"/>
                <a:tab pos="393700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450" algn="l"/>
                <a:tab pos="49213" algn="l"/>
                <a:tab pos="393700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450" algn="l"/>
                <a:tab pos="49213" algn="l"/>
                <a:tab pos="393700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450" algn="l"/>
                <a:tab pos="49213" algn="l"/>
                <a:tab pos="393700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9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8. </a:t>
            </a:r>
            <a:r>
              <a:rPr lang="ru-RU" altLang="ru-RU" sz="1800">
                <a:solidFill>
                  <a:srgbClr val="00000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Минимальные затраты на установку и эксплуатацию оборудования.</a:t>
            </a:r>
            <a:endParaRPr lang="ru-RU" altLang="ru-RU" sz="1800" i="1">
              <a:solidFill>
                <a:srgbClr val="000000"/>
              </a:solidFill>
              <a:latin typeface="Segoe UI" panose="020B0502040204020203" pitchFamily="34" charset="0"/>
              <a:ea typeface="SimSun" panose="02010600030101010101" pitchFamily="2" charset="-122"/>
              <a:cs typeface="Segoe UI" panose="020B0502040204020203" pitchFamily="34" charset="0"/>
            </a:endParaRPr>
          </a:p>
        </p:txBody>
      </p:sp>
      <p:sp>
        <p:nvSpPr>
          <p:cNvPr id="47116" name="TextBox 1"/>
          <p:cNvSpPr txBox="1">
            <a:spLocks noChangeArrowheads="1"/>
          </p:cNvSpPr>
          <p:nvPr/>
        </p:nvSpPr>
        <p:spPr bwMode="auto">
          <a:xfrm>
            <a:off x="1296988" y="5176838"/>
            <a:ext cx="529431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marL="276225" indent="-276225"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450" algn="l"/>
                <a:tab pos="49213" algn="l"/>
                <a:tab pos="393700" algn="l"/>
              </a:tabLs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450" algn="l"/>
                <a:tab pos="49213" algn="l"/>
                <a:tab pos="393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450" algn="l"/>
                <a:tab pos="49213" algn="l"/>
                <a:tab pos="393700" algn="l"/>
              </a:tabLs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450" algn="l"/>
                <a:tab pos="49213" algn="l"/>
                <a:tab pos="393700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4450" algn="l"/>
                <a:tab pos="49213" algn="l"/>
                <a:tab pos="393700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450" algn="l"/>
                <a:tab pos="49213" algn="l"/>
                <a:tab pos="393700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450" algn="l"/>
                <a:tab pos="49213" algn="l"/>
                <a:tab pos="393700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450" algn="l"/>
                <a:tab pos="49213" algn="l"/>
                <a:tab pos="393700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450" algn="l"/>
                <a:tab pos="49213" algn="l"/>
                <a:tab pos="393700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9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9. </a:t>
            </a:r>
            <a:r>
              <a:rPr lang="ru-RU" altLang="ru-RU" sz="1800">
                <a:solidFill>
                  <a:srgbClr val="00000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Возможность расширения системы для подключения квартирных и домовых  приборов учета воды, газа, тепла без увеличения инвестиционных затрат на оборудование сбора и передачи данных.</a:t>
            </a:r>
            <a:endParaRPr lang="ru-RU" altLang="ru-RU" sz="1800" i="1">
              <a:solidFill>
                <a:srgbClr val="000000"/>
              </a:solidFill>
              <a:latin typeface="Segoe UI" panose="020B0502040204020203" pitchFamily="34" charset="0"/>
              <a:ea typeface="SimSun" panose="02010600030101010101" pitchFamily="2" charset="-122"/>
              <a:cs typeface="Segoe UI" panose="020B0502040204020203" pitchFamily="34" charset="0"/>
            </a:endParaRPr>
          </a:p>
        </p:txBody>
      </p:sp>
      <p:grpSp>
        <p:nvGrpSpPr>
          <p:cNvPr id="47117" name="Группа 17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9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47121" name="Picture 2" descr="D:\лого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4. Оборудование ключевых точек</a:t>
            </a:r>
          </a:p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Открытый протокол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M-Bus</a:t>
            </a:r>
          </a:p>
        </p:txBody>
      </p:sp>
      <p:pic>
        <p:nvPicPr>
          <p:cNvPr id="47119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3" y="4284663"/>
            <a:ext cx="216376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2828925"/>
            <a:ext cx="191452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2" descr="D:\USERS\sobolev\Desktop\GSD8-RFM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713" y="1376363"/>
            <a:ext cx="1849437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2" descr="D:\прЕЗЕНТАЦИЯ\tty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DEDEE6"/>
              </a:clrFrom>
              <a:clrTo>
                <a:srgbClr val="DEDE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4940300"/>
            <a:ext cx="1609725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241425" y="1404938"/>
          <a:ext cx="5876925" cy="51419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1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40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15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Характеристика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Счётчики воды с импульсным выходом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Счётчики воды с интерфейсом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Bus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8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Визуализация данных на приборе учёта (механические колёсики с цифрами)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Считывание обратного расхода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1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Передача номер счётчика на устройства сбора и передачи данных (УСПД)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17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Передача данных об различных ошибках (внештатных ситуациях): поднесён магнит, обратный расход и пр.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5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Энергонезависимая память счётчика.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4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Длина проводной линии счётчик-УСПД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15 м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до 5 км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08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Многофункциональное оборудование сбора и передачи данных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88" marR="23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48180" name="Группа 11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3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48183" name="Picture 2" descr="D:\лого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4. Оборудование ключевых точек</a:t>
            </a:r>
          </a:p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Преимущества приборов учета с цифровым модулем M-B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us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1"/>
          <p:cNvSpPr txBox="1">
            <a:spLocks noChangeArrowheads="1"/>
          </p:cNvSpPr>
          <p:nvPr/>
        </p:nvSpPr>
        <p:spPr bwMode="auto">
          <a:xfrm>
            <a:off x="1065213" y="1412875"/>
            <a:ext cx="4017962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marL="233363" indent="-233363"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100" algn="l"/>
                <a:tab pos="44450" algn="l"/>
                <a:tab pos="49213" algn="l"/>
              </a:tabLs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100" algn="l"/>
                <a:tab pos="44450" algn="l"/>
                <a:tab pos="492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100" algn="l"/>
                <a:tab pos="44450" algn="l"/>
                <a:tab pos="49213" algn="l"/>
              </a:tabLs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100" algn="l"/>
                <a:tab pos="44450" algn="l"/>
                <a:tab pos="4921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8100" algn="l"/>
                <a:tab pos="44450" algn="l"/>
                <a:tab pos="4921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100" algn="l"/>
                <a:tab pos="44450" algn="l"/>
                <a:tab pos="4921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100" algn="l"/>
                <a:tab pos="44450" algn="l"/>
                <a:tab pos="4921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100" algn="l"/>
                <a:tab pos="44450" algn="l"/>
                <a:tab pos="4921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100" algn="l"/>
                <a:tab pos="44450" algn="l"/>
                <a:tab pos="4921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ru-RU" altLang="zh-CN" sz="16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Стандартный открытый протокол </a:t>
            </a:r>
            <a:r>
              <a:rPr lang="en-US" altLang="ru-RU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M-Bus</a:t>
            </a: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позволяет использовать любое контрольно-измерительное оборудование.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55" name="TextBox 1"/>
          <p:cNvSpPr txBox="1">
            <a:spLocks noChangeArrowheads="1"/>
          </p:cNvSpPr>
          <p:nvPr/>
        </p:nvSpPr>
        <p:spPr bwMode="auto">
          <a:xfrm>
            <a:off x="1065213" y="2163763"/>
            <a:ext cx="4017962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marL="233363" indent="-233363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6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Конфигурация устройства производится посредством </a:t>
            </a:r>
            <a:r>
              <a:rPr lang="en-US" altLang="ru-RU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SMS</a:t>
            </a: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(возможность самостоятельной настройки пользователем).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56" name="TextBox 1"/>
          <p:cNvSpPr txBox="1">
            <a:spLocks noChangeArrowheads="1"/>
          </p:cNvSpPr>
          <p:nvPr/>
        </p:nvSpPr>
        <p:spPr bwMode="auto">
          <a:xfrm>
            <a:off x="1065213" y="2919413"/>
            <a:ext cx="40179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6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</a:t>
            </a: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Хранение архивов измерений до 25000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    записей.</a:t>
            </a:r>
          </a:p>
        </p:txBody>
      </p:sp>
      <p:sp>
        <p:nvSpPr>
          <p:cNvPr id="49157" name="TextBox 1"/>
          <p:cNvSpPr txBox="1">
            <a:spLocks noChangeArrowheads="1"/>
          </p:cNvSpPr>
          <p:nvPr/>
        </p:nvSpPr>
        <p:spPr bwMode="auto">
          <a:xfrm>
            <a:off x="1065213" y="3405188"/>
            <a:ext cx="4017962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marL="233363" indent="-233363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6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</a:t>
            </a: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Отправка отчётов с данными средств измерений, используя E-Mail, FTP, HTTP и SMS и прозрачный TCP (до 5ти типов отчетов одновременно).</a:t>
            </a:r>
          </a:p>
        </p:txBody>
      </p:sp>
      <p:sp>
        <p:nvSpPr>
          <p:cNvPr id="49158" name="TextBox 1"/>
          <p:cNvSpPr txBox="1">
            <a:spLocks noChangeArrowheads="1"/>
          </p:cNvSpPr>
          <p:nvPr/>
        </p:nvSpPr>
        <p:spPr bwMode="auto">
          <a:xfrm>
            <a:off x="1065213" y="4395788"/>
            <a:ext cx="40179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100" algn="l"/>
                <a:tab pos="44450" algn="l"/>
                <a:tab pos="49213" algn="l"/>
              </a:tabLs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100" algn="l"/>
                <a:tab pos="44450" algn="l"/>
                <a:tab pos="492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100" algn="l"/>
                <a:tab pos="44450" algn="l"/>
                <a:tab pos="49213" algn="l"/>
              </a:tabLs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100" algn="l"/>
                <a:tab pos="44450" algn="l"/>
                <a:tab pos="4921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8100" algn="l"/>
                <a:tab pos="44450" algn="l"/>
                <a:tab pos="4921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100" algn="l"/>
                <a:tab pos="44450" algn="l"/>
                <a:tab pos="4921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100" algn="l"/>
                <a:tab pos="44450" algn="l"/>
                <a:tab pos="4921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100" algn="l"/>
                <a:tab pos="44450" algn="l"/>
                <a:tab pos="4921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100" algn="l"/>
                <a:tab pos="44450" algn="l"/>
                <a:tab pos="4921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6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5. </a:t>
            </a: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Малые габариты.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59" name="TextBox 1"/>
          <p:cNvSpPr txBox="1">
            <a:spLocks noChangeArrowheads="1"/>
          </p:cNvSpPr>
          <p:nvPr/>
        </p:nvSpPr>
        <p:spPr bwMode="auto">
          <a:xfrm>
            <a:off x="1065213" y="4706938"/>
            <a:ext cx="4462462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6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6. </a:t>
            </a: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Сетевое питание с низким энергопотреблением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   (2ВА).</a:t>
            </a:r>
          </a:p>
        </p:txBody>
      </p:sp>
      <p:sp>
        <p:nvSpPr>
          <p:cNvPr id="49160" name="TextBox 1"/>
          <p:cNvSpPr txBox="1">
            <a:spLocks noChangeArrowheads="1"/>
          </p:cNvSpPr>
          <p:nvPr/>
        </p:nvSpPr>
        <p:spPr bwMode="auto">
          <a:xfrm>
            <a:off x="1065213" y="5283200"/>
            <a:ext cx="401796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0117">
            <a:spAutoFit/>
          </a:bodyPr>
          <a:lstStyle>
            <a:lvl1pPr marL="233363" indent="-233363"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450" algn="l"/>
                <a:tab pos="49213" algn="l"/>
                <a:tab pos="233363" algn="l"/>
              </a:tabLs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450" algn="l"/>
                <a:tab pos="49213" algn="l"/>
                <a:tab pos="2333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450" algn="l"/>
                <a:tab pos="49213" algn="l"/>
                <a:tab pos="233363" algn="l"/>
              </a:tabLs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450" algn="l"/>
                <a:tab pos="49213" algn="l"/>
                <a:tab pos="23336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4450" algn="l"/>
                <a:tab pos="49213" algn="l"/>
                <a:tab pos="23336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450" algn="l"/>
                <a:tab pos="49213" algn="l"/>
                <a:tab pos="23336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450" algn="l"/>
                <a:tab pos="49213" algn="l"/>
                <a:tab pos="23336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450" algn="l"/>
                <a:tab pos="49213" algn="l"/>
                <a:tab pos="23336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450" algn="l"/>
                <a:tab pos="49213" algn="l"/>
                <a:tab pos="233363" algn="l"/>
              </a:tabLs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1600" b="1">
                <a:solidFill>
                  <a:srgbClr val="91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7. </a:t>
            </a: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Простота ввода в эксплуатацию: отсутствие необходимости наладки и синхронизации приборов учета и УСПД.</a:t>
            </a:r>
          </a:p>
        </p:txBody>
      </p:sp>
      <p:pic>
        <p:nvPicPr>
          <p:cNvPr id="49161" name="Picture 2" descr="D:\USERS\sobolev\Desktop\allcom_m-bu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1292225"/>
            <a:ext cx="2801938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2" descr="D:\USERS\sobolev\Downloads\Сертификат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33663"/>
            <a:ext cx="13716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4268788"/>
            <a:ext cx="4084637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64" name="Группа 15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7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49167" name="Picture 2" descr="D:\лого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4. Оборудование ключевых точек</a:t>
            </a:r>
          </a:p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Оборудование сбора и передачи данных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на основе протокола M-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Bus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Группа 15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7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50189" name="Picture 2" descr="D:\лого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4. Оборудование ключевых точек</a:t>
            </a:r>
          </a:p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Оборудование абонентских точек учета</a:t>
            </a:r>
          </a:p>
        </p:txBody>
      </p:sp>
      <p:sp>
        <p:nvSpPr>
          <p:cNvPr id="50180" name="TextBox 1"/>
          <p:cNvSpPr txBox="1">
            <a:spLocks noChangeArrowheads="1"/>
          </p:cNvSpPr>
          <p:nvPr/>
        </p:nvSpPr>
        <p:spPr bwMode="auto">
          <a:xfrm>
            <a:off x="715963" y="1125538"/>
            <a:ext cx="8472487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5088">
            <a:spAutoFit/>
          </a:bodyPr>
          <a:lstStyle>
            <a:lvl1pPr marL="276225" indent="-276225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/>
              <a:t>	В настоящее время приводятся тестовые испытания приборов учета с передачей данных по следующим протоколам: LoRaWAN, NB-IoT и KP.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/>
              <a:t>	Система НемоАква может принимать и обрабатывать данные, полученные через любые протоколы передачи.</a:t>
            </a:r>
            <a:endParaRPr lang="en-US" altLang="ru-RU" sz="1800"/>
          </a:p>
        </p:txBody>
      </p:sp>
      <p:pic>
        <p:nvPicPr>
          <p:cNvPr id="50181" name="Picture 2" descr="ÐÐ°ÑÑÐ¸Ð½ÐºÐ¸ Ð¿Ð¾ Ð·Ð°Ð¿ÑÐ¾ÑÑ l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2439988"/>
            <a:ext cx="259397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Picture 4" descr="ÐÐ°ÑÑÐ¸Ð½ÐºÐ¸ Ð¿Ð¾ Ð·Ð°Ð¿ÑÐ¾ÑÑ nb-iot"/>
          <p:cNvSpPr>
            <a:spLocks noChangeAspect="1" noChangeArrowheads="1"/>
          </p:cNvSpPr>
          <p:nvPr/>
        </p:nvSpPr>
        <p:spPr bwMode="auto">
          <a:xfrm>
            <a:off x="3648075" y="2508250"/>
            <a:ext cx="17018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pic>
        <p:nvPicPr>
          <p:cNvPr id="50183" name="Picture 6" descr="ÐÐ°ÑÑÐ¸Ð½ÐºÐ¸ Ð¿Ð¾ Ð·Ð°Ð¿ÑÐ¾ÑÑ kp wireless data solu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25" y="2608263"/>
            <a:ext cx="179863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Прямоугольник 20"/>
          <p:cNvSpPr>
            <a:spLocks noChangeArrowheads="1"/>
          </p:cNvSpPr>
          <p:nvPr/>
        </p:nvSpPr>
        <p:spPr bwMode="auto">
          <a:xfrm>
            <a:off x="625475" y="3894138"/>
            <a:ext cx="23764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400"/>
              <a:t>•</a:t>
            </a:r>
            <a:r>
              <a:rPr lang="en-US" altLang="ru-RU" sz="1400"/>
              <a:t> </a:t>
            </a:r>
            <a:r>
              <a:rPr lang="ru-RU" altLang="ru-RU" sz="1400"/>
              <a:t>Покрытие: около 14 км</a:t>
            </a:r>
          </a:p>
          <a:p>
            <a:r>
              <a:rPr lang="ru-RU" altLang="ru-RU" sz="1400"/>
              <a:t>• Частотный спектр: Нелицензированная группа</a:t>
            </a:r>
          </a:p>
          <a:p>
            <a:r>
              <a:rPr lang="ru-RU" altLang="ru-RU" sz="1400"/>
              <a:t>• Сигнал: 125 кГц</a:t>
            </a:r>
          </a:p>
          <a:p>
            <a:r>
              <a:rPr lang="ru-RU" altLang="ru-RU" sz="1400"/>
              <a:t>• Скорость передачи данных: 10 бит / с</a:t>
            </a:r>
          </a:p>
        </p:txBody>
      </p:sp>
      <p:sp>
        <p:nvSpPr>
          <p:cNvPr id="50185" name="Прямоугольник 22"/>
          <p:cNvSpPr>
            <a:spLocks noChangeArrowheads="1"/>
          </p:cNvSpPr>
          <p:nvPr/>
        </p:nvSpPr>
        <p:spPr bwMode="auto">
          <a:xfrm>
            <a:off x="3302000" y="3897313"/>
            <a:ext cx="2833688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400"/>
              <a:t>•</a:t>
            </a:r>
            <a:r>
              <a:rPr lang="en-US" altLang="ru-RU" sz="1400"/>
              <a:t> </a:t>
            </a:r>
            <a:r>
              <a:rPr lang="ru-RU" altLang="ru-RU" sz="1400"/>
              <a:t>Покрытие: около 22 км</a:t>
            </a:r>
          </a:p>
          <a:p>
            <a:r>
              <a:rPr lang="ru-RU" altLang="ru-RU" sz="1400"/>
              <a:t>• Частотный спектр: </a:t>
            </a:r>
            <a:r>
              <a:rPr lang="en-US" altLang="ru-RU" sz="1400"/>
              <a:t>LTE </a:t>
            </a:r>
            <a:endParaRPr lang="ru-RU" altLang="ru-RU" sz="1400"/>
          </a:p>
          <a:p>
            <a:r>
              <a:rPr lang="en-US" altLang="ru-RU" sz="1400"/>
              <a:t>• </a:t>
            </a:r>
            <a:r>
              <a:rPr lang="ru-RU" altLang="ru-RU" sz="1400"/>
              <a:t>Сигнал</a:t>
            </a:r>
            <a:r>
              <a:rPr lang="en-US" altLang="ru-RU" sz="1400"/>
              <a:t>: 180 </a:t>
            </a:r>
            <a:r>
              <a:rPr lang="ru-RU" altLang="ru-RU" sz="1400"/>
              <a:t>кГц</a:t>
            </a:r>
          </a:p>
          <a:p>
            <a:r>
              <a:rPr lang="ru-RU" altLang="ru-RU" sz="1400"/>
              <a:t>• Скорость передачи </a:t>
            </a:r>
          </a:p>
          <a:p>
            <a:r>
              <a:rPr lang="ru-RU" altLang="ru-RU" sz="1400"/>
              <a:t>данных: 200 Кбит / с</a:t>
            </a:r>
          </a:p>
        </p:txBody>
      </p:sp>
      <p:sp>
        <p:nvSpPr>
          <p:cNvPr id="50186" name="Прямоугольник 23"/>
          <p:cNvSpPr>
            <a:spLocks noChangeArrowheads="1"/>
          </p:cNvSpPr>
          <p:nvPr/>
        </p:nvSpPr>
        <p:spPr bwMode="auto">
          <a:xfrm>
            <a:off x="6142038" y="3894138"/>
            <a:ext cx="310197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400"/>
              <a:t>•</a:t>
            </a:r>
            <a:r>
              <a:rPr lang="en-US" altLang="ru-RU" sz="1400"/>
              <a:t> </a:t>
            </a:r>
            <a:r>
              <a:rPr lang="ru-RU" altLang="ru-RU" sz="1400"/>
              <a:t>Покрытие: более 32 км</a:t>
            </a:r>
          </a:p>
          <a:p>
            <a:r>
              <a:rPr lang="ru-RU" altLang="ru-RU" sz="1400"/>
              <a:t>• Частотный спектр: лицензированный ОВЧ (от 136 до 174 МГц) и УВЧ (от 400 до 512 МГц)</a:t>
            </a:r>
          </a:p>
          <a:p>
            <a:r>
              <a:rPr lang="ru-RU" altLang="ru-RU" sz="1400"/>
              <a:t>• Сигнал: ультра узкий диапазон - 6,25 кГц, 12,5 кГц</a:t>
            </a:r>
          </a:p>
          <a:p>
            <a:r>
              <a:rPr lang="ru-RU" altLang="ru-RU" sz="1400"/>
              <a:t>• Скорость передачи данных: от 1200 до 12500 бит / с</a:t>
            </a:r>
          </a:p>
          <a:p>
            <a:r>
              <a:rPr lang="ru-RU" altLang="ru-RU" sz="1400"/>
              <a:t>• Сверхнизкое энергопотребление, батарея работает 20 лет</a:t>
            </a:r>
          </a:p>
        </p:txBody>
      </p:sp>
      <p:pic>
        <p:nvPicPr>
          <p:cNvPr id="50187" name="Picture 4" descr="ÐÐ°ÑÑÐ¸Ð½ÐºÐ¸ Ð¿Ð¾ Ð·Ð°Ð¿ÑÐ¾ÑÑ nb-i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2371725"/>
            <a:ext cx="2095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Rectangle 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714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9" name="think-cell Slide" r:id="rId5" imgW="0" imgH="0" progId="">
                  <p:embed/>
                </p:oleObj>
              </mc:Choice>
              <mc:Fallback>
                <p:oleObj name="think-cell Slide" r:id="rId5" imgW="0" imgH="0" progId="">
                  <p:embed/>
                  <p:pic>
                    <p:nvPicPr>
                      <p:cNvPr id="0" name="Rectangle 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14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065213" y="1844675"/>
            <a:ext cx="7632700" cy="4294188"/>
            <a:chOff x="1064568" y="1844824"/>
            <a:chExt cx="7632848" cy="4293506"/>
          </a:xfrm>
        </p:grpSpPr>
        <p:grpSp>
          <p:nvGrpSpPr>
            <p:cNvPr id="51210" name="Group 12"/>
            <p:cNvGrpSpPr>
              <a:grpSpLocks/>
            </p:cNvGrpSpPr>
            <p:nvPr/>
          </p:nvGrpSpPr>
          <p:grpSpPr bwMode="auto">
            <a:xfrm>
              <a:off x="1064568" y="1844824"/>
              <a:ext cx="7632848" cy="4293506"/>
              <a:chOff x="1064568" y="1844824"/>
              <a:chExt cx="7632848" cy="4293506"/>
            </a:xfrm>
          </p:grpSpPr>
          <p:pic>
            <p:nvPicPr>
              <p:cNvPr id="51213" name="Picture 2" descr="D:\прЕЗЕНТАЦИЯ\tty.jpg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DEDEE6"/>
                  </a:clrFrom>
                  <a:clrTo>
                    <a:srgbClr val="DEDEE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4568" y="3247863"/>
                <a:ext cx="1608929" cy="1487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14" name="Picture 2" descr="D:\USERS\sobolev\Desktop\allcom_m-bus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0872" y="2779516"/>
                <a:ext cx="1872208" cy="2424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15" name="Picture 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69224" y="1844824"/>
                <a:ext cx="1728192" cy="42935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0" name="Straight Arrow Connector 9"/>
              <p:cNvCxnSpPr>
                <a:stCxn id="51213" idx="3"/>
                <a:endCxn id="51214" idx="1"/>
              </p:cNvCxnSpPr>
              <p:nvPr/>
            </p:nvCxnSpPr>
            <p:spPr>
              <a:xfrm>
                <a:off x="2672736" y="3992371"/>
                <a:ext cx="1128735" cy="0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>
                <a:stCxn id="51214" idx="3"/>
                <a:endCxn id="51215" idx="1"/>
              </p:cNvCxnSpPr>
              <p:nvPr/>
            </p:nvCxnSpPr>
            <p:spPr>
              <a:xfrm flipV="1">
                <a:off x="5673169" y="3992371"/>
                <a:ext cx="1295425" cy="0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211" name="TextBox 13"/>
            <p:cNvSpPr txBox="1">
              <a:spLocks noChangeArrowheads="1"/>
            </p:cNvSpPr>
            <p:nvPr/>
          </p:nvSpPr>
          <p:spPr bwMode="auto">
            <a:xfrm>
              <a:off x="1379754" y="4797152"/>
              <a:ext cx="123495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ru-RU" sz="1600"/>
                <a:t>“</a:t>
              </a:r>
              <a:r>
                <a:rPr lang="ru-RU" altLang="ru-RU" sz="1600"/>
                <a:t>умный</a:t>
              </a:r>
              <a:r>
                <a:rPr lang="en-US" altLang="ru-RU" sz="1600"/>
                <a:t>”</a:t>
              </a:r>
              <a:endParaRPr lang="ru-RU" altLang="ru-RU" sz="1600"/>
            </a:p>
            <a:p>
              <a:pPr algn="ctr" eaLnBrk="1" hangingPunct="1"/>
              <a:r>
                <a:rPr lang="ru-RU" altLang="ru-RU" sz="1600"/>
                <a:t>расходомер</a:t>
              </a:r>
            </a:p>
          </p:txBody>
        </p:sp>
        <p:sp>
          <p:nvSpPr>
            <p:cNvPr id="51212" name="TextBox 14"/>
            <p:cNvSpPr txBox="1">
              <a:spLocks noChangeArrowheads="1"/>
            </p:cNvSpPr>
            <p:nvPr/>
          </p:nvSpPr>
          <p:spPr bwMode="auto">
            <a:xfrm>
              <a:off x="3605444" y="5229200"/>
              <a:ext cx="234589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altLang="ru-RU" sz="1600"/>
                <a:t>Сбор и передача данных</a:t>
              </a:r>
            </a:p>
          </p:txBody>
        </p:sp>
      </p:grp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412875"/>
            <a:ext cx="8364538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5" name="Группа 17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9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51209" name="Picture 2" descr="D:\лого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5. Выстраивание бизнес-процессов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4850" y="912813"/>
            <a:ext cx="90011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Пример бизнес процесса: установка устройства сбора и передачи данных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Rectangle 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714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9" name="think-cell Slide" r:id="rId5" imgW="0" imgH="0" progId="">
                  <p:embed/>
                </p:oleObj>
              </mc:Choice>
              <mc:Fallback>
                <p:oleObj name="think-cell Slide" r:id="rId5" imgW="0" imgH="0" progId="">
                  <p:embed/>
                  <p:pic>
                    <p:nvPicPr>
                      <p:cNvPr id="0" name="Rectangle 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14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1557338"/>
            <a:ext cx="8394700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>
            <a:spLocks noChangeArrowheads="1"/>
          </p:cNvSpPr>
          <p:nvPr/>
        </p:nvSpPr>
        <p:spPr bwMode="gray">
          <a:xfrm>
            <a:off x="704850" y="4941888"/>
            <a:ext cx="5543550" cy="1362075"/>
          </a:xfrm>
          <a:prstGeom prst="roundRect">
            <a:avLst>
              <a:gd name="adj" fmla="val 16667"/>
            </a:avLst>
          </a:prstGeom>
          <a:solidFill>
            <a:srgbClr val="002060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69863" indent="-16986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altLang="ru-RU" sz="1400">
                <a:solidFill>
                  <a:schemeClr val="bg1"/>
                </a:solidFill>
                <a:cs typeface="Arial" panose="020B0604020202020204" pitchFamily="34" charset="0"/>
              </a:rPr>
              <a:t>Синхронизация информации, имеющейся в различных ИС Предприятия</a:t>
            </a: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altLang="ru-RU" sz="1400">
                <a:solidFill>
                  <a:schemeClr val="bg1"/>
                </a:solidFill>
                <a:cs typeface="Arial" panose="020B0604020202020204" pitchFamily="34" charset="0"/>
              </a:rPr>
              <a:t>Упорядочивание сложных взаимосвязей и бизнес-процессов</a:t>
            </a: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altLang="ru-RU" sz="1400">
                <a:solidFill>
                  <a:schemeClr val="bg1"/>
                </a:solidFill>
                <a:cs typeface="Arial" panose="020B0604020202020204" pitchFamily="34" charset="0"/>
              </a:rPr>
              <a:t>Упрощение через возможность для других ИС абстрагироваться от деталей реализации ряда бизне-процессов</a:t>
            </a:r>
          </a:p>
        </p:txBody>
      </p:sp>
      <p:grpSp>
        <p:nvGrpSpPr>
          <p:cNvPr id="53253" name="Группа 8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0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53257" name="Picture 2" descr="D:\лого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5. Выстраивание бизнес-процессов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627188" y="911225"/>
            <a:ext cx="683895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Пример бизнес процесса: установка нового расходомера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135"/>
          <p:cNvGrpSpPr>
            <a:grpSpLocks/>
          </p:cNvGrpSpPr>
          <p:nvPr/>
        </p:nvGrpSpPr>
        <p:grpSpPr bwMode="auto">
          <a:xfrm>
            <a:off x="488950" y="4056063"/>
            <a:ext cx="2301875" cy="2401887"/>
            <a:chOff x="152401" y="4062412"/>
            <a:chExt cx="2302812" cy="2400975"/>
          </a:xfrm>
        </p:grpSpPr>
        <p:grpSp>
          <p:nvGrpSpPr>
            <p:cNvPr id="55353" name="Group 117"/>
            <p:cNvGrpSpPr>
              <a:grpSpLocks/>
            </p:cNvGrpSpPr>
            <p:nvPr/>
          </p:nvGrpSpPr>
          <p:grpSpPr bwMode="auto">
            <a:xfrm>
              <a:off x="152401" y="4551884"/>
              <a:ext cx="2302812" cy="1911503"/>
              <a:chOff x="152400" y="4551884"/>
              <a:chExt cx="2272704" cy="1911503"/>
            </a:xfrm>
          </p:grpSpPr>
          <p:pic>
            <p:nvPicPr>
              <p:cNvPr id="55355" name="Picture 4" descr="C:\Users\pb3k0505\AppData\Local\Microsoft\Windows\Temporary Internet Files\Content.Outlook\O90VXBL3\em-ui_jobRunDetails (2)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4551884"/>
                <a:ext cx="2272704" cy="1339200"/>
              </a:xfrm>
              <a:prstGeom prst="rect">
                <a:avLst/>
              </a:prstGeom>
              <a:noFill/>
              <a:ln w="9525">
                <a:solidFill>
                  <a:srgbClr val="879BAA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5356" name="TextBox 90"/>
              <p:cNvSpPr txBox="1">
                <a:spLocks noChangeArrowheads="1"/>
              </p:cNvSpPr>
              <p:nvPr/>
            </p:nvSpPr>
            <p:spPr bwMode="gray">
              <a:xfrm>
                <a:off x="340486" y="6031751"/>
                <a:ext cx="1843241" cy="43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marL="169863" indent="-169863"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371725" indent="-85725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828925" indent="-85725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286125" indent="-85725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743325" indent="-85725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buClr>
                    <a:srgbClr val="879BAA"/>
                  </a:buClr>
                </a:pPr>
                <a:r>
                  <a:rPr lang="ru-RU" altLang="ru-RU" sz="1400" b="1">
                    <a:solidFill>
                      <a:srgbClr val="000000"/>
                    </a:solidFill>
                    <a:ea typeface="MS PGothic" panose="020B0600070205080204" pitchFamily="34" charset="-128"/>
                    <a:cs typeface="Arial" panose="020B0604020202020204" pitchFamily="34" charset="0"/>
                  </a:rPr>
                  <a:t>Интерфейс</a:t>
                </a:r>
              </a:p>
              <a:p>
                <a:pPr eaLnBrk="1" hangingPunct="1">
                  <a:buClr>
                    <a:srgbClr val="879BAA"/>
                  </a:buClr>
                </a:pPr>
                <a:r>
                  <a:rPr lang="ru-RU" altLang="ru-RU" sz="1400" b="1">
                    <a:solidFill>
                      <a:srgbClr val="000000"/>
                    </a:solidFill>
                    <a:ea typeface="MS PGothic" panose="020B0600070205080204" pitchFamily="34" charset="-128"/>
                    <a:cs typeface="Arial" panose="020B0604020202020204" pitchFamily="34" charset="0"/>
                  </a:rPr>
                  <a:t>администратора</a:t>
                </a:r>
              </a:p>
            </p:txBody>
          </p:sp>
        </p:grpSp>
        <p:cxnSp>
          <p:nvCxnSpPr>
            <p:cNvPr id="55354" name="Curved Connector 88"/>
            <p:cNvCxnSpPr>
              <a:cxnSpLocks noChangeShapeType="1"/>
              <a:stCxn id="124" idx="2"/>
              <a:endCxn id="55355" idx="0"/>
            </p:cNvCxnSpPr>
            <p:nvPr/>
          </p:nvCxnSpPr>
          <p:spPr bwMode="auto">
            <a:xfrm rot="16200000" flipH="1">
              <a:off x="900257" y="4148333"/>
              <a:ext cx="489472" cy="317629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3F4E5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2" name="Group 113"/>
          <p:cNvGrpSpPr/>
          <p:nvPr/>
        </p:nvGrpSpPr>
        <p:grpSpPr>
          <a:xfrm>
            <a:off x="5633327" y="2166154"/>
            <a:ext cx="2576396" cy="947571"/>
            <a:chOff x="5449623" y="2273301"/>
            <a:chExt cx="2576396" cy="947571"/>
          </a:xfrm>
          <a:solidFill>
            <a:srgbClr val="647D2D">
              <a:lumMod val="20000"/>
              <a:lumOff val="80000"/>
            </a:srgbClr>
          </a:solidFill>
        </p:grpSpPr>
        <p:sp>
          <p:nvSpPr>
            <p:cNvPr id="93" name="Rounded Rectangle 92"/>
            <p:cNvSpPr/>
            <p:nvPr/>
          </p:nvSpPr>
          <p:spPr bwMode="auto">
            <a:xfrm>
              <a:off x="5650173" y="2425699"/>
              <a:ext cx="2183641" cy="795173"/>
            </a:xfrm>
            <a:prstGeom prst="roundRect">
              <a:avLst/>
            </a:prstGeom>
            <a:grpFill/>
            <a:ln w="25400" cap="flat" cmpd="sng" algn="ctr">
              <a:solidFill>
                <a:srgbClr val="BECDD7">
                  <a:shade val="50000"/>
                </a:srgbClr>
              </a:solidFill>
              <a:prstDash val="solid"/>
              <a:headEnd/>
              <a:tailEnd/>
            </a:ln>
            <a:effectLst/>
          </p:spPr>
          <p:txBody>
            <a:bodyPr lIns="144018" tIns="72009" rIns="72009" bIns="72009" anchor="ctr"/>
            <a:lstStyle/>
            <a:p>
              <a:pPr marL="171440" indent="-171440" algn="ctr" defTabSz="91434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879BAA"/>
                </a:buClr>
                <a:defRPr/>
              </a:pPr>
              <a:r>
                <a:rPr lang="en-US" sz="1600" kern="0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rPr>
                <a:t>“</a:t>
              </a:r>
              <a:r>
                <a:rPr lang="ru-RU" sz="1600" kern="0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rPr>
                <a:t>Мастер-данные</a:t>
              </a:r>
              <a:r>
                <a:rPr lang="en-US" sz="1600" kern="0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rPr>
                <a:t>”</a:t>
              </a:r>
              <a:endParaRPr lang="ru-RU" sz="1600" kern="0" dirty="0">
                <a:solidFill>
                  <a:srgbClr val="000000"/>
                </a:solidFill>
                <a:latin typeface="Arial"/>
                <a:ea typeface="ＭＳ Ｐゴシック"/>
                <a:cs typeface="Arial" charset="0"/>
              </a:endParaRPr>
            </a:p>
          </p:txBody>
        </p:sp>
        <p:cxnSp>
          <p:nvCxnSpPr>
            <p:cNvPr id="94" name="Shape 93"/>
            <p:cNvCxnSpPr>
              <a:stCxn id="133" idx="2"/>
              <a:endCxn id="93" idx="1"/>
            </p:cNvCxnSpPr>
            <p:nvPr/>
          </p:nvCxnSpPr>
          <p:spPr bwMode="auto">
            <a:xfrm rot="16200000" flipH="1">
              <a:off x="5281255" y="2454368"/>
              <a:ext cx="537286" cy="200550"/>
            </a:xfrm>
            <a:prstGeom prst="bentConnector2">
              <a:avLst/>
            </a:prstGeom>
            <a:grpFill/>
            <a:ln w="9525" cap="flat" cmpd="sng" algn="ctr">
              <a:solidFill>
                <a:srgbClr val="879BAA">
                  <a:lumMod val="50000"/>
                </a:srgb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5" name="Shape 94"/>
            <p:cNvCxnSpPr>
              <a:stCxn id="136" idx="2"/>
              <a:endCxn id="93" idx="3"/>
            </p:cNvCxnSpPr>
            <p:nvPr/>
          </p:nvCxnSpPr>
          <p:spPr bwMode="auto">
            <a:xfrm rot="5400000">
              <a:off x="7654924" y="2452191"/>
              <a:ext cx="549986" cy="192205"/>
            </a:xfrm>
            <a:prstGeom prst="bentConnector2">
              <a:avLst/>
            </a:prstGeom>
            <a:grpFill/>
            <a:ln w="9525" cap="flat" cmpd="sng" algn="ctr">
              <a:solidFill>
                <a:srgbClr val="879BAA">
                  <a:lumMod val="50000"/>
                </a:srgb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6" name="Group 134"/>
          <p:cNvGrpSpPr>
            <a:grpSpLocks/>
          </p:cNvGrpSpPr>
          <p:nvPr/>
        </p:nvGrpSpPr>
        <p:grpSpPr bwMode="auto">
          <a:xfrm>
            <a:off x="615950" y="2736850"/>
            <a:ext cx="8534400" cy="1511300"/>
            <a:chOff x="279400" y="2743200"/>
            <a:chExt cx="8534400" cy="1511300"/>
          </a:xfrm>
        </p:grpSpPr>
        <p:grpSp>
          <p:nvGrpSpPr>
            <p:cNvPr id="55347" name="Group 116"/>
            <p:cNvGrpSpPr>
              <a:grpSpLocks/>
            </p:cNvGrpSpPr>
            <p:nvPr/>
          </p:nvGrpSpPr>
          <p:grpSpPr bwMode="auto">
            <a:xfrm>
              <a:off x="279400" y="2743200"/>
              <a:ext cx="8534400" cy="1511300"/>
              <a:chOff x="279400" y="2743200"/>
              <a:chExt cx="8534400" cy="1511300"/>
            </a:xfrm>
          </p:grpSpPr>
          <p:sp>
            <p:nvSpPr>
              <p:cNvPr id="101" name="Rounded Rectangle 100"/>
              <p:cNvSpPr/>
              <p:nvPr/>
            </p:nvSpPr>
            <p:spPr bwMode="auto">
              <a:xfrm>
                <a:off x="279400" y="3403600"/>
                <a:ext cx="8534400" cy="850900"/>
              </a:xfrm>
              <a:prstGeom prst="roundRect">
                <a:avLst/>
              </a:prstGeom>
              <a:solidFill>
                <a:srgbClr val="EB780A"/>
              </a:solidFill>
              <a:ln w="25400" cap="flat" cmpd="sng" algn="ctr">
                <a:solidFill>
                  <a:srgbClr val="EB780A">
                    <a:shade val="50000"/>
                  </a:srgbClr>
                </a:solidFill>
                <a:prstDash val="solid"/>
                <a:headEnd/>
                <a:tailEnd/>
              </a:ln>
              <a:effectLst/>
            </p:spPr>
            <p:txBody>
              <a:bodyPr lIns="144018" tIns="72009" rIns="72009" bIns="72009" anchor="ctr"/>
              <a:lstStyle/>
              <a:p>
                <a:pPr marL="171440" indent="-171440" defTabSz="914345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879BAA"/>
                  </a:buClr>
                  <a:defRPr/>
                </a:pPr>
                <a:endParaRPr lang="ru-RU" sz="1600" b="1" kern="0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55352" name="TextBox 101"/>
              <p:cNvSpPr txBox="1">
                <a:spLocks noChangeArrowheads="1"/>
              </p:cNvSpPr>
              <p:nvPr/>
            </p:nvSpPr>
            <p:spPr bwMode="gray">
              <a:xfrm>
                <a:off x="7924800" y="2743200"/>
                <a:ext cx="889000" cy="646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371725" indent="-85725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828925" indent="-85725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286125" indent="-85725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743325" indent="-85725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eaLnBrk="1" hangingPunct="1">
                  <a:buClr>
                    <a:srgbClr val="879BAA"/>
                  </a:buClr>
                </a:pPr>
                <a:r>
                  <a:rPr lang="ru-RU" altLang="ru-RU" sz="1400" b="1">
                    <a:solidFill>
                      <a:srgbClr val="FF6600"/>
                    </a:solidFill>
                    <a:ea typeface="MS PGothic" panose="020B0600070205080204" pitchFamily="34" charset="-128"/>
                    <a:cs typeface="Arial" panose="020B0604020202020204" pitchFamily="34" charset="0"/>
                  </a:rPr>
                  <a:t>Система Верхнего Уровня</a:t>
                </a:r>
              </a:p>
            </p:txBody>
          </p:sp>
        </p:grpSp>
        <p:cxnSp>
          <p:nvCxnSpPr>
            <p:cNvPr id="55348" name="Straight Arrow Connector 97"/>
            <p:cNvCxnSpPr>
              <a:cxnSpLocks noChangeShapeType="1"/>
            </p:cNvCxnSpPr>
            <p:nvPr/>
          </p:nvCxnSpPr>
          <p:spPr bwMode="auto">
            <a:xfrm>
              <a:off x="1203325" y="3129777"/>
              <a:ext cx="0" cy="228600"/>
            </a:xfrm>
            <a:prstGeom prst="straightConnector1">
              <a:avLst/>
            </a:prstGeom>
            <a:noFill/>
            <a:ln w="9525" algn="ctr">
              <a:solidFill>
                <a:srgbClr val="3F4E5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349" name="Straight Arrow Connector 98"/>
            <p:cNvCxnSpPr>
              <a:cxnSpLocks noChangeShapeType="1"/>
            </p:cNvCxnSpPr>
            <p:nvPr/>
          </p:nvCxnSpPr>
          <p:spPr bwMode="auto">
            <a:xfrm>
              <a:off x="3365500" y="3136900"/>
              <a:ext cx="0" cy="228600"/>
            </a:xfrm>
            <a:prstGeom prst="straightConnector1">
              <a:avLst/>
            </a:prstGeom>
            <a:noFill/>
            <a:ln w="9525" algn="ctr">
              <a:solidFill>
                <a:srgbClr val="3F4E5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350" name="Straight Arrow Connector 99"/>
            <p:cNvCxnSpPr>
              <a:cxnSpLocks noChangeShapeType="1"/>
            </p:cNvCxnSpPr>
            <p:nvPr/>
          </p:nvCxnSpPr>
          <p:spPr bwMode="auto">
            <a:xfrm flipH="1">
              <a:off x="6914705" y="3183228"/>
              <a:ext cx="10992" cy="182728"/>
            </a:xfrm>
            <a:prstGeom prst="straightConnector1">
              <a:avLst/>
            </a:prstGeom>
            <a:noFill/>
            <a:ln w="9525" algn="ctr">
              <a:solidFill>
                <a:srgbClr val="3F4E5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04" name="Picture 4" descr="http://www.z96.ru/sprut/g/sprut-ns-2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1268413"/>
            <a:ext cx="1025525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" name="Group 35"/>
          <p:cNvGrpSpPr>
            <a:grpSpLocks/>
          </p:cNvGrpSpPr>
          <p:nvPr/>
        </p:nvGrpSpPr>
        <p:grpSpPr bwMode="auto">
          <a:xfrm>
            <a:off x="882650" y="1373188"/>
            <a:ext cx="1193800" cy="715962"/>
            <a:chOff x="2006683" y="5418197"/>
            <a:chExt cx="1277943" cy="920074"/>
          </a:xfrm>
        </p:grpSpPr>
        <p:pic>
          <p:nvPicPr>
            <p:cNvPr id="55338" name="Picture 94" descr="d4e8abd64ae434f731ec7584e81f2480_lar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6683" y="5418197"/>
              <a:ext cx="366014" cy="35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39" name="Picture 94" descr="d4e8abd64ae434f731ec7584e81f2480_lar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6683" y="5754767"/>
              <a:ext cx="366014" cy="35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0" name="Picture 107" descr="d4e8abd64ae434f731ec7584e81f2480_lar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652" y="5979147"/>
              <a:ext cx="366014" cy="35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1" name="Picture 94" descr="d4e8abd64ae434f731ec7584e81f2480_lar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8612" y="5810862"/>
              <a:ext cx="366014" cy="35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2" name="Picture 15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4621" y="5530387"/>
              <a:ext cx="225586" cy="257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5343" name="Straight Arrow Connector 110"/>
            <p:cNvCxnSpPr>
              <a:cxnSpLocks noChangeShapeType="1"/>
              <a:stCxn id="55342" idx="1"/>
              <a:endCxn id="55338" idx="3"/>
            </p:cNvCxnSpPr>
            <p:nvPr/>
          </p:nvCxnSpPr>
          <p:spPr bwMode="auto">
            <a:xfrm flipH="1" flipV="1">
              <a:off x="2372697" y="5597759"/>
              <a:ext cx="431924" cy="61454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344" name="Straight Arrow Connector 111"/>
            <p:cNvCxnSpPr>
              <a:cxnSpLocks noChangeShapeType="1"/>
              <a:stCxn id="55342" idx="1"/>
              <a:endCxn id="55341" idx="1"/>
            </p:cNvCxnSpPr>
            <p:nvPr/>
          </p:nvCxnSpPr>
          <p:spPr bwMode="auto">
            <a:xfrm>
              <a:off x="2804621" y="5659213"/>
              <a:ext cx="113991" cy="331212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345" name="Straight Arrow Connector 112"/>
            <p:cNvCxnSpPr>
              <a:cxnSpLocks noChangeShapeType="1"/>
              <a:stCxn id="55342" idx="1"/>
              <a:endCxn id="55339" idx="3"/>
            </p:cNvCxnSpPr>
            <p:nvPr/>
          </p:nvCxnSpPr>
          <p:spPr bwMode="auto">
            <a:xfrm flipH="1">
              <a:off x="2372697" y="5659213"/>
              <a:ext cx="431924" cy="275117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346" name="Straight Arrow Connector 113"/>
            <p:cNvCxnSpPr>
              <a:cxnSpLocks noChangeShapeType="1"/>
              <a:stCxn id="55342" idx="1"/>
              <a:endCxn id="55340" idx="0"/>
            </p:cNvCxnSpPr>
            <p:nvPr/>
          </p:nvCxnSpPr>
          <p:spPr bwMode="auto">
            <a:xfrm flipH="1">
              <a:off x="2588659" y="5659213"/>
              <a:ext cx="215962" cy="319935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15" name="Group 114"/>
          <p:cNvGrpSpPr/>
          <p:nvPr/>
        </p:nvGrpSpPr>
        <p:grpSpPr>
          <a:xfrm>
            <a:off x="586928" y="1525300"/>
            <a:ext cx="1905000" cy="1602838"/>
            <a:chOff x="215900" y="1534062"/>
            <a:chExt cx="1905000" cy="1602838"/>
          </a:xfrm>
          <a:solidFill>
            <a:srgbClr val="879BAA">
              <a:lumMod val="20000"/>
              <a:lumOff val="80000"/>
            </a:srgbClr>
          </a:solidFill>
        </p:grpSpPr>
        <p:sp>
          <p:nvSpPr>
            <p:cNvPr id="116" name="Rounded Rectangle 115"/>
            <p:cNvSpPr/>
            <p:nvPr/>
          </p:nvSpPr>
          <p:spPr bwMode="auto">
            <a:xfrm>
              <a:off x="215900" y="2286000"/>
              <a:ext cx="1905000" cy="850900"/>
            </a:xfrm>
            <a:prstGeom prst="roundRect">
              <a:avLst/>
            </a:prstGeom>
            <a:grpFill/>
            <a:ln w="25400" cap="flat" cmpd="sng" algn="ctr">
              <a:solidFill>
                <a:srgbClr val="879BAA"/>
              </a:solidFill>
              <a:prstDash val="solid"/>
              <a:headEnd/>
              <a:tailEnd/>
            </a:ln>
            <a:effectLst/>
          </p:spPr>
          <p:txBody>
            <a:bodyPr lIns="144018" tIns="72009" rIns="72009" bIns="72009" anchor="ctr"/>
            <a:lstStyle/>
            <a:p>
              <a:pPr algn="ctr" defTabSz="91434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879BAA"/>
                </a:buClr>
                <a:defRPr/>
              </a:pPr>
              <a:r>
                <a:rPr lang="ru-RU" sz="1600" b="1" kern="0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rPr>
                <a:t>Сервер сбора и передачи данных</a:t>
              </a:r>
            </a:p>
          </p:txBody>
        </p:sp>
        <p:cxnSp>
          <p:nvCxnSpPr>
            <p:cNvPr id="117" name="Curved Connector 116"/>
            <p:cNvCxnSpPr>
              <a:stCxn id="110" idx="0"/>
              <a:endCxn id="116" idx="0"/>
            </p:cNvCxnSpPr>
            <p:nvPr/>
          </p:nvCxnSpPr>
          <p:spPr bwMode="auto">
            <a:xfrm rot="16200000" flipH="1" flipV="1">
              <a:off x="1057265" y="1645197"/>
              <a:ext cx="751938" cy="529668"/>
            </a:xfrm>
            <a:prstGeom prst="curvedConnector3">
              <a:avLst>
                <a:gd name="adj1" fmla="val -30401"/>
              </a:avLst>
            </a:prstGeom>
            <a:grpFill/>
            <a:ln w="9525" cap="flat" cmpd="sng" algn="ctr">
              <a:solidFill>
                <a:srgbClr val="879BAA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18" name="Group 115"/>
          <p:cNvGrpSpPr/>
          <p:nvPr/>
        </p:nvGrpSpPr>
        <p:grpSpPr>
          <a:xfrm>
            <a:off x="2787203" y="1966019"/>
            <a:ext cx="1905000" cy="1165334"/>
            <a:chOff x="2451100" y="1971566"/>
            <a:chExt cx="1905000" cy="1165334"/>
          </a:xfrm>
          <a:solidFill>
            <a:srgbClr val="879BAA">
              <a:lumMod val="20000"/>
              <a:lumOff val="80000"/>
            </a:srgbClr>
          </a:solidFill>
        </p:grpSpPr>
        <p:sp>
          <p:nvSpPr>
            <p:cNvPr id="119" name="Rounded Rectangle 118"/>
            <p:cNvSpPr/>
            <p:nvPr/>
          </p:nvSpPr>
          <p:spPr bwMode="auto">
            <a:xfrm>
              <a:off x="2451100" y="2286000"/>
              <a:ext cx="1905000" cy="850900"/>
            </a:xfrm>
            <a:prstGeom prst="roundRect">
              <a:avLst/>
            </a:prstGeom>
            <a:grpFill/>
            <a:ln w="25400" cap="flat" cmpd="sng" algn="ctr">
              <a:solidFill>
                <a:srgbClr val="879BAA"/>
              </a:solidFill>
              <a:prstDash val="solid"/>
              <a:headEnd/>
              <a:tailEnd/>
            </a:ln>
            <a:effectLst/>
          </p:spPr>
          <p:txBody>
            <a:bodyPr lIns="144018" tIns="72009" rIns="72009" bIns="72009" anchor="ctr"/>
            <a:lstStyle/>
            <a:p>
              <a:pPr marL="171440" indent="-171440" algn="ctr" defTabSz="91434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879BAA"/>
                </a:buClr>
                <a:defRPr/>
              </a:pPr>
              <a:r>
                <a:rPr lang="ru-RU" sz="1400" b="1" kern="0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rPr>
                <a:t>Хранилище </a:t>
              </a:r>
            </a:p>
            <a:p>
              <a:pPr marL="171440" indent="-171440" algn="ctr" defTabSz="91434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879BAA"/>
                </a:buClr>
                <a:defRPr/>
              </a:pPr>
              <a:r>
                <a:rPr lang="ru-RU" sz="1400" b="1" kern="0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rPr>
                <a:t>Технологических</a:t>
              </a:r>
            </a:p>
            <a:p>
              <a:pPr marL="171440" indent="-171440" algn="ctr" defTabSz="91434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879BAA"/>
                </a:buClr>
                <a:defRPr/>
              </a:pPr>
              <a:r>
                <a:rPr lang="ru-RU" sz="1400" b="1" kern="0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rPr>
                <a:t>Данных</a:t>
              </a:r>
            </a:p>
          </p:txBody>
        </p:sp>
        <p:cxnSp>
          <p:nvCxnSpPr>
            <p:cNvPr id="121" name="Straight Arrow Connector 120"/>
            <p:cNvCxnSpPr>
              <a:stCxn id="104" idx="2"/>
              <a:endCxn id="119" idx="0"/>
            </p:cNvCxnSpPr>
            <p:nvPr/>
          </p:nvCxnSpPr>
          <p:spPr bwMode="auto">
            <a:xfrm flipH="1">
              <a:off x="3403600" y="1971566"/>
              <a:ext cx="2035" cy="314434"/>
            </a:xfrm>
            <a:prstGeom prst="straightConnector1">
              <a:avLst/>
            </a:prstGeom>
            <a:grpFill/>
            <a:ln w="9525" cap="flat" cmpd="sng" algn="ctr">
              <a:solidFill>
                <a:srgbClr val="879BAA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24" name="Rounded Rectangle 123"/>
          <p:cNvSpPr>
            <a:spLocks noChangeArrowheads="1"/>
          </p:cNvSpPr>
          <p:nvPr/>
        </p:nvSpPr>
        <p:spPr bwMode="auto">
          <a:xfrm>
            <a:off x="681038" y="3573463"/>
            <a:ext cx="1282700" cy="482600"/>
          </a:xfrm>
          <a:prstGeom prst="roundRect">
            <a:avLst>
              <a:gd name="adj" fmla="val 16667"/>
            </a:avLst>
          </a:prstGeom>
          <a:solidFill>
            <a:srgbClr val="FDE4CC">
              <a:alpha val="90195"/>
            </a:srgbClr>
          </a:solidFill>
          <a:ln w="25400" algn="ctr">
            <a:solidFill>
              <a:srgbClr val="AD5605"/>
            </a:solidFill>
            <a:round/>
            <a:headEnd/>
            <a:tailEnd/>
          </a:ln>
        </p:spPr>
        <p:txBody>
          <a:bodyPr lIns="144008" tIns="72004" rIns="72004" bIns="72004" anchor="ctr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879BAA"/>
              </a:buClr>
            </a:pPr>
            <a:r>
              <a:rPr lang="ru-RU" altLang="ru-RU"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Платформа </a:t>
            </a:r>
            <a:r>
              <a:rPr lang="en-US" altLang="ru-RU"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Energy IP</a:t>
            </a:r>
            <a:endParaRPr lang="ru-RU" altLang="ru-RU" sz="14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26" name="Rounded Rectangle 125"/>
          <p:cNvSpPr>
            <a:spLocks noChangeArrowheads="1"/>
          </p:cNvSpPr>
          <p:nvPr/>
        </p:nvSpPr>
        <p:spPr bwMode="auto">
          <a:xfrm>
            <a:off x="5419725" y="3573463"/>
            <a:ext cx="679450" cy="482600"/>
          </a:xfrm>
          <a:prstGeom prst="roundRect">
            <a:avLst>
              <a:gd name="adj" fmla="val 16667"/>
            </a:avLst>
          </a:prstGeom>
          <a:solidFill>
            <a:srgbClr val="FDE4CC">
              <a:alpha val="90195"/>
            </a:srgbClr>
          </a:solidFill>
          <a:ln w="25400" algn="ctr">
            <a:solidFill>
              <a:srgbClr val="AD5605"/>
            </a:solidFill>
            <a:round/>
            <a:headEnd/>
            <a:tailEnd/>
          </a:ln>
        </p:spPr>
        <p:txBody>
          <a:bodyPr lIns="144008" tIns="72004" rIns="72004" bIns="72004" anchor="ctr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879BAA"/>
              </a:buClr>
            </a:pPr>
            <a:r>
              <a:rPr lang="ru-RU" altLang="ru-RU"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РПИ</a:t>
            </a:r>
          </a:p>
        </p:txBody>
      </p:sp>
      <p:sp>
        <p:nvSpPr>
          <p:cNvPr id="127" name="Rounded Rectangle 126"/>
          <p:cNvSpPr>
            <a:spLocks noChangeArrowheads="1"/>
          </p:cNvSpPr>
          <p:nvPr/>
        </p:nvSpPr>
        <p:spPr bwMode="auto">
          <a:xfrm>
            <a:off x="1998663" y="3573463"/>
            <a:ext cx="1185862" cy="482600"/>
          </a:xfrm>
          <a:prstGeom prst="roundRect">
            <a:avLst>
              <a:gd name="adj" fmla="val 16667"/>
            </a:avLst>
          </a:prstGeom>
          <a:solidFill>
            <a:srgbClr val="FDE4CC">
              <a:alpha val="90195"/>
            </a:srgbClr>
          </a:solidFill>
          <a:ln w="25400" algn="ctr">
            <a:solidFill>
              <a:srgbClr val="AD5605"/>
            </a:solidFill>
            <a:round/>
            <a:headEnd/>
            <a:tailEnd/>
          </a:ln>
        </p:spPr>
        <p:txBody>
          <a:bodyPr lIns="144008" tIns="72004" rIns="72004" bIns="72004" anchor="ctr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879BAA"/>
              </a:buClr>
            </a:pPr>
            <a:r>
              <a:rPr lang="ru-RU" altLang="ru-RU"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Аналитика</a:t>
            </a:r>
          </a:p>
        </p:txBody>
      </p:sp>
      <p:sp>
        <p:nvSpPr>
          <p:cNvPr id="128" name="Rounded Rectangle 127"/>
          <p:cNvSpPr>
            <a:spLocks noChangeArrowheads="1"/>
          </p:cNvSpPr>
          <p:nvPr/>
        </p:nvSpPr>
        <p:spPr bwMode="auto">
          <a:xfrm>
            <a:off x="3219450" y="3573463"/>
            <a:ext cx="982663" cy="482600"/>
          </a:xfrm>
          <a:prstGeom prst="roundRect">
            <a:avLst>
              <a:gd name="adj" fmla="val 16667"/>
            </a:avLst>
          </a:prstGeom>
          <a:solidFill>
            <a:srgbClr val="FDE4CC">
              <a:alpha val="90195"/>
            </a:srgbClr>
          </a:solidFill>
          <a:ln w="25400" algn="ctr">
            <a:solidFill>
              <a:srgbClr val="AD5605"/>
            </a:solidFill>
            <a:round/>
            <a:headEnd/>
            <a:tailEnd/>
          </a:ln>
        </p:spPr>
        <p:txBody>
          <a:bodyPr lIns="144008" tIns="72004" rIns="72004" bIns="72004" anchor="ctr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879BAA"/>
              </a:buClr>
            </a:pPr>
            <a:r>
              <a:rPr lang="ru-RU" altLang="ru-RU"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Дисп.</a:t>
            </a:r>
          </a:p>
          <a:p>
            <a:pPr eaLnBrk="1" hangingPunct="1">
              <a:buClr>
                <a:srgbClr val="879BAA"/>
              </a:buClr>
            </a:pPr>
            <a:r>
              <a:rPr lang="ru-RU" altLang="ru-RU"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система</a:t>
            </a:r>
          </a:p>
        </p:txBody>
      </p:sp>
      <p:sp>
        <p:nvSpPr>
          <p:cNvPr id="129" name="Flowchart: Magnetic Disk 128"/>
          <p:cNvSpPr/>
          <p:nvPr/>
        </p:nvSpPr>
        <p:spPr bwMode="auto">
          <a:xfrm>
            <a:off x="7312025" y="3560763"/>
            <a:ext cx="838200" cy="508000"/>
          </a:xfrm>
          <a:prstGeom prst="flowChartMagneticDisk">
            <a:avLst/>
          </a:prstGeom>
          <a:solidFill>
            <a:srgbClr val="EB780A">
              <a:lumMod val="20000"/>
              <a:lumOff val="80000"/>
              <a:alpha val="90000"/>
            </a:srgbClr>
          </a:solidFill>
          <a:ln w="25400" cap="flat" cmpd="sng" algn="ctr">
            <a:solidFill>
              <a:srgbClr val="EB780A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 lIns="144008" tIns="72004" rIns="72004" bIns="72004" anchor="ctr"/>
          <a:lstStyle/>
          <a:p>
            <a:pPr defTabSz="914345"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  <a:ea typeface="ＭＳ Ｐゴシック"/>
                <a:cs typeface="Arial" charset="0"/>
              </a:rPr>
              <a:t>Oracle</a:t>
            </a:r>
            <a:endParaRPr lang="ru-RU" sz="1400" kern="0" dirty="0" err="1">
              <a:solidFill>
                <a:srgbClr val="000000"/>
              </a:solidFill>
              <a:latin typeface="Arial"/>
              <a:ea typeface="ＭＳ Ｐゴシック"/>
              <a:cs typeface="Arial" charset="0"/>
            </a:endParaRPr>
          </a:p>
        </p:txBody>
      </p:sp>
      <p:sp>
        <p:nvSpPr>
          <p:cNvPr id="130" name="Flowchart: Magnetic Disk 129"/>
          <p:cNvSpPr/>
          <p:nvPr/>
        </p:nvSpPr>
        <p:spPr bwMode="auto">
          <a:xfrm>
            <a:off x="8185150" y="3560763"/>
            <a:ext cx="838200" cy="508000"/>
          </a:xfrm>
          <a:prstGeom prst="flowChartMagneticDisk">
            <a:avLst/>
          </a:prstGeom>
          <a:solidFill>
            <a:srgbClr val="EB780A">
              <a:lumMod val="20000"/>
              <a:lumOff val="80000"/>
              <a:alpha val="90000"/>
            </a:srgbClr>
          </a:solidFill>
          <a:ln w="25400" cap="flat" cmpd="sng" algn="ctr">
            <a:solidFill>
              <a:srgbClr val="EB780A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 lIns="144008" tIns="72004" rIns="72004" bIns="72004" anchor="ctr"/>
          <a:lstStyle/>
          <a:p>
            <a:pPr defTabSz="914345"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defRPr/>
            </a:pPr>
            <a:r>
              <a:rPr lang="en-US" sz="1400" kern="0" dirty="0" err="1">
                <a:solidFill>
                  <a:srgbClr val="000000"/>
                </a:solidFill>
                <a:latin typeface="Arial"/>
                <a:ea typeface="ＭＳ Ｐゴシック"/>
                <a:cs typeface="Arial" charset="0"/>
              </a:rPr>
              <a:t>PGis</a:t>
            </a:r>
            <a:endParaRPr lang="ru-RU" sz="1400" kern="0" dirty="0">
              <a:solidFill>
                <a:srgbClr val="000000"/>
              </a:solidFill>
              <a:latin typeface="Arial"/>
              <a:ea typeface="ＭＳ Ｐゴシック"/>
              <a:cs typeface="Arial" charset="0"/>
            </a:endParaRPr>
          </a:p>
        </p:txBody>
      </p:sp>
      <p:sp>
        <p:nvSpPr>
          <p:cNvPr id="131" name="Rounded Rectangle 130"/>
          <p:cNvSpPr>
            <a:spLocks noChangeArrowheads="1"/>
          </p:cNvSpPr>
          <p:nvPr/>
        </p:nvSpPr>
        <p:spPr bwMode="auto">
          <a:xfrm>
            <a:off x="6134100" y="3573463"/>
            <a:ext cx="1143000" cy="482600"/>
          </a:xfrm>
          <a:prstGeom prst="roundRect">
            <a:avLst>
              <a:gd name="adj" fmla="val 16667"/>
            </a:avLst>
          </a:prstGeom>
          <a:solidFill>
            <a:srgbClr val="FDE4CC">
              <a:alpha val="90195"/>
            </a:srgbClr>
          </a:solidFill>
          <a:ln w="25400" algn="ctr">
            <a:solidFill>
              <a:srgbClr val="AD5605"/>
            </a:solidFill>
            <a:round/>
            <a:headEnd/>
            <a:tailEnd/>
          </a:ln>
        </p:spPr>
        <p:txBody>
          <a:bodyPr lIns="144008" tIns="72004" rIns="72004" bIns="72004" anchor="ctr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879BAA"/>
              </a:buClr>
            </a:pPr>
            <a:r>
              <a:rPr lang="ru-RU" altLang="ru-RU"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Личный кабинет</a:t>
            </a:r>
          </a:p>
        </p:txBody>
      </p:sp>
      <p:grpSp>
        <p:nvGrpSpPr>
          <p:cNvPr id="132" name="Group 100"/>
          <p:cNvGrpSpPr/>
          <p:nvPr/>
        </p:nvGrpSpPr>
        <p:grpSpPr>
          <a:xfrm>
            <a:off x="4680827" y="1327953"/>
            <a:ext cx="1905000" cy="850900"/>
            <a:chOff x="4660900" y="1358900"/>
            <a:chExt cx="1905000" cy="850900"/>
          </a:xfrm>
          <a:solidFill>
            <a:srgbClr val="647D2D">
              <a:lumMod val="20000"/>
              <a:lumOff val="80000"/>
            </a:srgbClr>
          </a:solidFill>
        </p:grpSpPr>
        <p:sp>
          <p:nvSpPr>
            <p:cNvPr id="133" name="Rounded Rectangle 132"/>
            <p:cNvSpPr/>
            <p:nvPr/>
          </p:nvSpPr>
          <p:spPr bwMode="auto">
            <a:xfrm>
              <a:off x="4660900" y="1358900"/>
              <a:ext cx="1905000" cy="850900"/>
            </a:xfrm>
            <a:prstGeom prst="roundRect">
              <a:avLst/>
            </a:prstGeom>
            <a:grpFill/>
            <a:ln w="25400" cap="flat" cmpd="sng" algn="ctr">
              <a:solidFill>
                <a:srgbClr val="BECDD7">
                  <a:shade val="50000"/>
                </a:srgbClr>
              </a:solidFill>
              <a:prstDash val="solid"/>
              <a:headEnd/>
              <a:tailEnd/>
            </a:ln>
            <a:effectLst/>
          </p:spPr>
          <p:txBody>
            <a:bodyPr lIns="144018" tIns="72009" rIns="72009" bIns="72009" anchor="ctr"/>
            <a:lstStyle/>
            <a:p>
              <a:pPr marL="171440" indent="-171440" algn="r" defTabSz="91434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879BAA"/>
                </a:buClr>
                <a:defRPr/>
              </a:pPr>
              <a:r>
                <a:rPr lang="ru-RU" sz="1400" b="1" kern="0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rPr>
                <a:t>Договора</a:t>
              </a:r>
            </a:p>
          </p:txBody>
        </p:sp>
        <p:pic>
          <p:nvPicPr>
            <p:cNvPr id="134" name="Picture 7" descr="Публичный договор"/>
            <p:cNvPicPr>
              <a:picLocks noChangeAspect="1" noChangeArrowheads="1"/>
            </p:cNvPicPr>
            <p:nvPr/>
          </p:nvPicPr>
          <p:blipFill>
            <a:blip r:embed="rId6" cstate="email">
              <a:grayscl/>
              <a:lum/>
            </a:blip>
            <a:srcRect/>
            <a:stretch>
              <a:fillRect/>
            </a:stretch>
          </p:blipFill>
          <p:spPr bwMode="auto">
            <a:xfrm>
              <a:off x="4775200" y="1412874"/>
              <a:ext cx="774700" cy="795339"/>
            </a:xfrm>
            <a:prstGeom prst="rect">
              <a:avLst/>
            </a:prstGeom>
            <a:grpFill/>
          </p:spPr>
        </p:pic>
      </p:grpSp>
      <p:grpSp>
        <p:nvGrpSpPr>
          <p:cNvPr id="135" name="Group 101"/>
          <p:cNvGrpSpPr/>
          <p:nvPr/>
        </p:nvGrpSpPr>
        <p:grpSpPr>
          <a:xfrm>
            <a:off x="7257223" y="1315253"/>
            <a:ext cx="1905000" cy="850900"/>
            <a:chOff x="6896100" y="1358900"/>
            <a:chExt cx="1905000" cy="850900"/>
          </a:xfrm>
          <a:solidFill>
            <a:srgbClr val="647D2D">
              <a:lumMod val="20000"/>
              <a:lumOff val="80000"/>
            </a:srgbClr>
          </a:solidFill>
        </p:grpSpPr>
        <p:sp>
          <p:nvSpPr>
            <p:cNvPr id="136" name="Rounded Rectangle 135"/>
            <p:cNvSpPr/>
            <p:nvPr/>
          </p:nvSpPr>
          <p:spPr bwMode="auto">
            <a:xfrm>
              <a:off x="6896100" y="1358900"/>
              <a:ext cx="1905000" cy="850900"/>
            </a:xfrm>
            <a:prstGeom prst="roundRect">
              <a:avLst/>
            </a:prstGeom>
            <a:grpFill/>
            <a:ln w="25400" cap="flat" cmpd="sng" algn="ctr">
              <a:solidFill>
                <a:srgbClr val="BECDD7">
                  <a:shade val="50000"/>
                </a:srgbClr>
              </a:solidFill>
              <a:prstDash val="solid"/>
              <a:headEnd/>
              <a:tailEnd/>
            </a:ln>
            <a:effectLst/>
          </p:spPr>
          <p:txBody>
            <a:bodyPr lIns="144018" tIns="72009" rIns="72009" bIns="72009" anchor="ctr"/>
            <a:lstStyle/>
            <a:p>
              <a:pPr marL="171440" indent="-171440" algn="ctr" defTabSz="91434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879BAA"/>
                </a:buClr>
                <a:defRPr/>
              </a:pPr>
              <a:r>
                <a:rPr lang="ru-RU" sz="1800" b="1" kern="0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rPr>
                <a:t>       ГИС</a:t>
              </a:r>
            </a:p>
          </p:txBody>
        </p:sp>
        <p:pic>
          <p:nvPicPr>
            <p:cNvPr id="137" name="Picture 9" descr="http://im3-tub-ru.yandex.net/i?id=765245af8027447e7a9ddb5a68ba93fc-64-144&amp;n=21"/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997700" y="1450975"/>
              <a:ext cx="631825" cy="631825"/>
            </a:xfrm>
            <a:prstGeom prst="rect">
              <a:avLst/>
            </a:prstGeom>
            <a:grpFill/>
          </p:spPr>
        </p:pic>
      </p:grpSp>
      <p:grpSp>
        <p:nvGrpSpPr>
          <p:cNvPr id="138" name="Group 118"/>
          <p:cNvGrpSpPr>
            <a:grpSpLocks/>
          </p:cNvGrpSpPr>
          <p:nvPr/>
        </p:nvGrpSpPr>
        <p:grpSpPr bwMode="auto">
          <a:xfrm>
            <a:off x="2936875" y="3986213"/>
            <a:ext cx="2916238" cy="2468562"/>
            <a:chOff x="2600395" y="3991766"/>
            <a:chExt cx="2916358" cy="2468245"/>
          </a:xfrm>
        </p:grpSpPr>
        <p:pic>
          <p:nvPicPr>
            <p:cNvPr id="55335" name="Picture 3" descr="C:\Users\pb3k0505\AppData\Local\Microsoft\Windows\Temporary Internet Files\Content.Outlook\O90VXBL3\EnergyIP_graphEdit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95" y="4551884"/>
              <a:ext cx="2484119" cy="1339200"/>
            </a:xfrm>
            <a:prstGeom prst="rect">
              <a:avLst/>
            </a:prstGeom>
            <a:noFill/>
            <a:ln w="9525">
              <a:solidFill>
                <a:srgbClr val="879BA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336" name="TextBox 139"/>
            <p:cNvSpPr txBox="1">
              <a:spLocks noChangeArrowheads="1"/>
            </p:cNvSpPr>
            <p:nvPr/>
          </p:nvSpPr>
          <p:spPr bwMode="gray">
            <a:xfrm>
              <a:off x="3354489" y="6029854"/>
              <a:ext cx="2162264" cy="430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69863" indent="-169863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71725" indent="-85725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828925" indent="-85725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86125" indent="-85725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743325" indent="-85725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Clr>
                  <a:srgbClr val="879BAA"/>
                </a:buClr>
              </a:pPr>
              <a:r>
                <a:rPr lang="ru-RU" altLang="ru-RU" sz="1400" b="1">
                  <a:solidFill>
                    <a:srgbClr val="000000"/>
                  </a:solidFill>
                  <a:ea typeface="MS PGothic" panose="020B0600070205080204" pitchFamily="34" charset="-128"/>
                  <a:cs typeface="Arial" panose="020B0604020202020204" pitchFamily="34" charset="0"/>
                </a:rPr>
                <a:t>Интерфейс</a:t>
              </a:r>
            </a:p>
            <a:p>
              <a:pPr eaLnBrk="1" hangingPunct="1">
                <a:buClr>
                  <a:srgbClr val="879BAA"/>
                </a:buClr>
              </a:pPr>
              <a:r>
                <a:rPr lang="ru-RU" altLang="ru-RU" sz="1400" b="1">
                  <a:solidFill>
                    <a:srgbClr val="000000"/>
                  </a:solidFill>
                  <a:ea typeface="MS PGothic" panose="020B0600070205080204" pitchFamily="34" charset="-128"/>
                  <a:cs typeface="Arial" panose="020B0604020202020204" pitchFamily="34" charset="0"/>
                </a:rPr>
                <a:t>оператора</a:t>
              </a:r>
            </a:p>
          </p:txBody>
        </p:sp>
        <p:cxnSp>
          <p:nvCxnSpPr>
            <p:cNvPr id="55337" name="Curved Connector 140"/>
            <p:cNvCxnSpPr>
              <a:cxnSpLocks noChangeShapeType="1"/>
              <a:stCxn id="128" idx="2"/>
              <a:endCxn id="55335" idx="0"/>
            </p:cNvCxnSpPr>
            <p:nvPr/>
          </p:nvCxnSpPr>
          <p:spPr bwMode="auto">
            <a:xfrm rot="16200000" flipH="1">
              <a:off x="3328269" y="4037699"/>
              <a:ext cx="560118" cy="468252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3F4E5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2" name="Group 119"/>
          <p:cNvGrpSpPr>
            <a:grpSpLocks/>
          </p:cNvGrpSpPr>
          <p:nvPr/>
        </p:nvGrpSpPr>
        <p:grpSpPr bwMode="auto">
          <a:xfrm>
            <a:off x="5595938" y="3986213"/>
            <a:ext cx="2090737" cy="2471737"/>
            <a:chOff x="5259805" y="3991765"/>
            <a:chExt cx="2091371" cy="2471622"/>
          </a:xfrm>
        </p:grpSpPr>
        <p:pic>
          <p:nvPicPr>
            <p:cNvPr id="55332" name="Picture 1" descr="image00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9805" y="4551884"/>
              <a:ext cx="2091371" cy="1339200"/>
            </a:xfrm>
            <a:prstGeom prst="rect">
              <a:avLst/>
            </a:prstGeom>
            <a:noFill/>
            <a:ln w="9525">
              <a:solidFill>
                <a:srgbClr val="879BA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333" name="TextBox 143"/>
            <p:cNvSpPr txBox="1">
              <a:spLocks noChangeArrowheads="1"/>
            </p:cNvSpPr>
            <p:nvPr/>
          </p:nvSpPr>
          <p:spPr bwMode="gray">
            <a:xfrm>
              <a:off x="5648860" y="6033195"/>
              <a:ext cx="1411716" cy="430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71725" indent="-85725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828925" indent="-85725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86125" indent="-85725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743325" indent="-85725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Clr>
                  <a:srgbClr val="879BAA"/>
                </a:buClr>
              </a:pPr>
              <a:r>
                <a:rPr lang="ru-RU" altLang="ru-RU" sz="1400" b="1">
                  <a:solidFill>
                    <a:srgbClr val="000000"/>
                  </a:solidFill>
                  <a:ea typeface="MS PGothic" panose="020B0600070205080204" pitchFamily="34" charset="-128"/>
                  <a:cs typeface="Arial" panose="020B0604020202020204" pitchFamily="34" charset="0"/>
                </a:rPr>
                <a:t>Интерфейс пользователя</a:t>
              </a:r>
            </a:p>
          </p:txBody>
        </p:sp>
        <p:cxnSp>
          <p:nvCxnSpPr>
            <p:cNvPr id="55334" name="Curved Connector 144"/>
            <p:cNvCxnSpPr>
              <a:cxnSpLocks noChangeShapeType="1"/>
              <a:stCxn id="126" idx="2"/>
              <a:endCxn id="55332" idx="0"/>
            </p:cNvCxnSpPr>
            <p:nvPr/>
          </p:nvCxnSpPr>
          <p:spPr bwMode="auto">
            <a:xfrm rot="16200000" flipH="1">
              <a:off x="5584369" y="3830762"/>
              <a:ext cx="560118" cy="882124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3F4E5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6" name="Group 120"/>
          <p:cNvGrpSpPr>
            <a:grpSpLocks/>
          </p:cNvGrpSpPr>
          <p:nvPr/>
        </p:nvGrpSpPr>
        <p:grpSpPr bwMode="auto">
          <a:xfrm>
            <a:off x="6705600" y="3986213"/>
            <a:ext cx="2590800" cy="2471737"/>
            <a:chOff x="6369006" y="3991763"/>
            <a:chExt cx="2592017" cy="2471624"/>
          </a:xfrm>
        </p:grpSpPr>
        <p:pic>
          <p:nvPicPr>
            <p:cNvPr id="55329" name="Picture 14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467" y="4550921"/>
              <a:ext cx="1338133" cy="1340163"/>
            </a:xfrm>
            <a:prstGeom prst="rect">
              <a:avLst/>
            </a:prstGeom>
            <a:noFill/>
            <a:ln w="9525">
              <a:solidFill>
                <a:srgbClr val="879BA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330" name="TextBox 147"/>
            <p:cNvSpPr txBox="1">
              <a:spLocks noChangeArrowheads="1"/>
            </p:cNvSpPr>
            <p:nvPr/>
          </p:nvSpPr>
          <p:spPr bwMode="gray">
            <a:xfrm>
              <a:off x="7549073" y="6033195"/>
              <a:ext cx="1411950" cy="430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71725" indent="-85725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828925" indent="-85725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86125" indent="-85725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743325" indent="-85725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Clr>
                  <a:srgbClr val="879BAA"/>
                </a:buClr>
              </a:pPr>
              <a:r>
                <a:rPr lang="ru-RU" altLang="ru-RU" sz="1400" b="1">
                  <a:solidFill>
                    <a:srgbClr val="000000"/>
                  </a:solidFill>
                  <a:ea typeface="MS PGothic" panose="020B0600070205080204" pitchFamily="34" charset="-128"/>
                  <a:cs typeface="Arial" panose="020B0604020202020204" pitchFamily="34" charset="0"/>
                </a:rPr>
                <a:t>Интерфейс потребителя</a:t>
              </a:r>
            </a:p>
          </p:txBody>
        </p:sp>
        <p:cxnSp>
          <p:nvCxnSpPr>
            <p:cNvPr id="55331" name="Curved Connector 148"/>
            <p:cNvCxnSpPr>
              <a:cxnSpLocks noChangeShapeType="1"/>
              <a:stCxn id="131" idx="2"/>
              <a:endCxn id="55329" idx="0"/>
            </p:cNvCxnSpPr>
            <p:nvPr/>
          </p:nvCxnSpPr>
          <p:spPr bwMode="auto">
            <a:xfrm rot="16200000" flipH="1">
              <a:off x="7002691" y="3358078"/>
              <a:ext cx="559157" cy="1826528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3F4E5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0" name="Group 122"/>
          <p:cNvGrpSpPr>
            <a:grpSpLocks/>
          </p:cNvGrpSpPr>
          <p:nvPr/>
        </p:nvGrpSpPr>
        <p:grpSpPr bwMode="auto">
          <a:xfrm>
            <a:off x="2508250" y="5372100"/>
            <a:ext cx="889000" cy="1485900"/>
            <a:chOff x="4622800" y="5143500"/>
            <a:chExt cx="890133" cy="1485444"/>
          </a:xfrm>
        </p:grpSpPr>
        <p:pic>
          <p:nvPicPr>
            <p:cNvPr id="55327" name="Picture 10" descr="C:\Users\pb3k0505\AppData\Local\Microsoft\Windows\Temporary Internet Files\Content.Outlook\O90VXBL3\report_dataCollection (2)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2800" y="5143500"/>
              <a:ext cx="890133" cy="1189256"/>
            </a:xfrm>
            <a:prstGeom prst="rect">
              <a:avLst/>
            </a:prstGeom>
            <a:noFill/>
            <a:ln w="9525">
              <a:solidFill>
                <a:srgbClr val="3F4E5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328" name="TextBox 151"/>
            <p:cNvSpPr txBox="1">
              <a:spLocks noChangeArrowheads="1"/>
            </p:cNvSpPr>
            <p:nvPr/>
          </p:nvSpPr>
          <p:spPr bwMode="gray">
            <a:xfrm>
              <a:off x="4749962" y="6413110"/>
              <a:ext cx="569049" cy="215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169863" indent="-169863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71725" indent="-85725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828925" indent="-85725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86125" indent="-85725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743325" indent="-85725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Clr>
                  <a:srgbClr val="879BAA"/>
                </a:buClr>
              </a:pPr>
              <a:r>
                <a:rPr lang="ru-RU" altLang="ru-RU" sz="1400" b="1">
                  <a:solidFill>
                    <a:srgbClr val="000000"/>
                  </a:solidFill>
                  <a:ea typeface="MS PGothic" panose="020B0600070205080204" pitchFamily="34" charset="-128"/>
                  <a:cs typeface="Arial" panose="020B0604020202020204" pitchFamily="34" charset="0"/>
                </a:rPr>
                <a:t>Отчеты</a:t>
              </a:r>
            </a:p>
          </p:txBody>
        </p:sp>
      </p:grpSp>
      <p:cxnSp>
        <p:nvCxnSpPr>
          <p:cNvPr id="153" name="Curved Connector 152"/>
          <p:cNvCxnSpPr>
            <a:cxnSpLocks noChangeShapeType="1"/>
            <a:stCxn id="55342" idx="3"/>
          </p:cNvCxnSpPr>
          <p:nvPr/>
        </p:nvCxnSpPr>
        <p:spPr bwMode="auto">
          <a:xfrm>
            <a:off x="1838325" y="1560513"/>
            <a:ext cx="1254125" cy="630237"/>
          </a:xfrm>
          <a:prstGeom prst="curvedConnector3">
            <a:avLst>
              <a:gd name="adj1" fmla="val 47972"/>
            </a:avLst>
          </a:prstGeom>
          <a:noFill/>
          <a:ln w="9525" algn="ctr">
            <a:solidFill>
              <a:srgbClr val="A6A6A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" name="Left-Right Arrow 153"/>
          <p:cNvSpPr/>
          <p:nvPr/>
        </p:nvSpPr>
        <p:spPr bwMode="auto">
          <a:xfrm>
            <a:off x="6630988" y="1571625"/>
            <a:ext cx="550862" cy="338138"/>
          </a:xfrm>
          <a:prstGeom prst="leftRightArrow">
            <a:avLst/>
          </a:prstGeom>
          <a:solidFill>
            <a:srgbClr val="FFFFFF"/>
          </a:solidFill>
          <a:ln w="12700" algn="ctr">
            <a:solidFill>
              <a:srgbClr val="879BAA"/>
            </a:solidFill>
            <a:miter lim="800000"/>
            <a:headEnd/>
            <a:tailEnd/>
          </a:ln>
        </p:spPr>
        <p:txBody>
          <a:bodyPr lIns="144008" tIns="72004" rIns="72004" bIns="72004" anchor="ctr"/>
          <a:lstStyle/>
          <a:p>
            <a:pPr marL="171440" indent="-171440" defTabSz="914345"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pitchFamily="34" charset="0"/>
              <a:buChar char="•"/>
              <a:defRPr/>
            </a:pPr>
            <a:endParaRPr lang="ru-RU" sz="1400" kern="0" dirty="0" err="1">
              <a:solidFill>
                <a:srgbClr val="000000"/>
              </a:solidFill>
              <a:latin typeface="+mn-lt"/>
              <a:ea typeface="ＭＳ Ｐゴシック" charset="-128"/>
              <a:cs typeface="Arial" charset="0"/>
            </a:endParaRPr>
          </a:p>
        </p:txBody>
      </p:sp>
      <p:sp>
        <p:nvSpPr>
          <p:cNvPr id="155" name="Rounded Rectangle 154"/>
          <p:cNvSpPr>
            <a:spLocks noChangeArrowheads="1"/>
          </p:cNvSpPr>
          <p:nvPr/>
        </p:nvSpPr>
        <p:spPr bwMode="auto">
          <a:xfrm>
            <a:off x="4235450" y="3573463"/>
            <a:ext cx="1149350" cy="482600"/>
          </a:xfrm>
          <a:prstGeom prst="roundRect">
            <a:avLst>
              <a:gd name="adj" fmla="val 16667"/>
            </a:avLst>
          </a:prstGeom>
          <a:solidFill>
            <a:srgbClr val="FDE4CC">
              <a:alpha val="90195"/>
            </a:srgbClr>
          </a:solidFill>
          <a:ln w="25400" algn="ctr">
            <a:solidFill>
              <a:srgbClr val="AD5605"/>
            </a:solidFill>
            <a:round/>
            <a:headEnd/>
            <a:tailEnd/>
          </a:ln>
        </p:spPr>
        <p:txBody>
          <a:bodyPr lIns="144008" tIns="72004" rIns="72004" bIns="72004" anchor="ctr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879BAA"/>
              </a:buClr>
            </a:pPr>
            <a:r>
              <a:rPr lang="ru-RU" altLang="ru-RU"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Адаптеры</a:t>
            </a:r>
          </a:p>
        </p:txBody>
      </p:sp>
      <p:cxnSp>
        <p:nvCxnSpPr>
          <p:cNvPr id="156" name="Curved Connector 155"/>
          <p:cNvCxnSpPr>
            <a:cxnSpLocks noChangeShapeType="1"/>
            <a:stCxn id="127" idx="2"/>
          </p:cNvCxnSpPr>
          <p:nvPr/>
        </p:nvCxnSpPr>
        <p:spPr bwMode="auto">
          <a:xfrm rot="16200000" flipH="1">
            <a:off x="2149475" y="4498976"/>
            <a:ext cx="1246187" cy="360362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rgbClr val="3F4E5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2" name="Rectangle 161"/>
          <p:cNvSpPr/>
          <p:nvPr/>
        </p:nvSpPr>
        <p:spPr>
          <a:xfrm>
            <a:off x="-160338" y="787400"/>
            <a:ext cx="10356851" cy="368300"/>
          </a:xfrm>
          <a:prstGeom prst="rect">
            <a:avLst/>
          </a:prstGeom>
        </p:spPr>
        <p:txBody>
          <a:bodyPr lIns="91435" rIns="91435">
            <a:spAutoFit/>
          </a:bodyPr>
          <a:lstStyle/>
          <a:p>
            <a:pPr algn="ctr"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Схема потоков информации и представления результатов работы Системы</a:t>
            </a:r>
          </a:p>
        </p:txBody>
      </p:sp>
      <p:grpSp>
        <p:nvGrpSpPr>
          <p:cNvPr id="55323" name="Группа 75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77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55326" name="Picture 2" descr="D:\лого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0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6. Интеграция и синхронизация систем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54" grpId="0" animBg="1"/>
      <p:bldP spid="15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3105150"/>
            <a:ext cx="8558212" cy="28717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44488" y="1341438"/>
            <a:ext cx="9398000" cy="1754187"/>
          </a:xfrm>
          <a:prstGeom prst="rect">
            <a:avLst/>
          </a:prstGeom>
        </p:spPr>
        <p:txBody>
          <a:bodyPr lIns="91435" rIns="91435">
            <a:spAutoFit/>
          </a:bodyPr>
          <a:lstStyle/>
          <a:p>
            <a:pPr defTabSz="914345" eaLnBrk="1" hangingPunct="1">
              <a:lnSpc>
                <a:spcPct val="110000"/>
              </a:lnSpc>
              <a:spcAft>
                <a:spcPts val="300"/>
              </a:spcAft>
              <a:buClr>
                <a:srgbClr val="0070C0"/>
              </a:buClr>
              <a:defRPr/>
            </a:pPr>
            <a:r>
              <a:rPr lang="ru-RU" sz="1600" dirty="0">
                <a:solidFill>
                  <a:srgbClr val="000000"/>
                </a:solidFill>
                <a:latin typeface="+mn-lt"/>
              </a:rPr>
              <a:t>Платформа интегрирована с биллинговой системой предприятия для передачи данных потребления и автоматизации процедуры расчета с абонентами. Соответствующие процедуры проверки и оценки данных конфигурируются в 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соответствии с нормативами и законодательными актами. </a:t>
            </a:r>
          </a:p>
          <a:p>
            <a:pPr defTabSz="914345" eaLnBrk="1" hangingPunct="1">
              <a:lnSpc>
                <a:spcPct val="110000"/>
              </a:lnSpc>
              <a:spcAft>
                <a:spcPts val="300"/>
              </a:spcAft>
              <a:buClr>
                <a:srgbClr val="0070C0"/>
              </a:buClr>
              <a:defRPr/>
            </a:pPr>
            <a:r>
              <a:rPr lang="ru-RU" sz="1600" dirty="0">
                <a:solidFill>
                  <a:srgbClr val="000000"/>
                </a:solidFill>
                <a:latin typeface="+mn-lt"/>
              </a:rPr>
              <a:t>Масштабируемость</a:t>
            </a:r>
            <a:r>
              <a:rPr lang="en-US" sz="1600" dirty="0">
                <a:solidFill>
                  <a:srgbClr val="000000"/>
                </a:solidFill>
                <a:latin typeface="+mn-lt"/>
              </a:rPr>
              <a:t>:</a:t>
            </a:r>
            <a:r>
              <a:rPr lang="ru-RU" sz="1600" dirty="0">
                <a:solidFill>
                  <a:srgbClr val="000000"/>
                </a:solidFill>
                <a:latin typeface="+mn-lt"/>
              </a:rPr>
              <a:t> до 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20 миллинов </a:t>
            </a:r>
            <a:r>
              <a:rPr lang="ru-RU" sz="1600" dirty="0">
                <a:solidFill>
                  <a:srgbClr val="000000"/>
                </a:solidFill>
                <a:latin typeface="+mn-lt"/>
              </a:rPr>
              <a:t>абонентов</a:t>
            </a:r>
          </a:p>
          <a:p>
            <a:pPr defTabSz="914345" eaLnBrk="1" hangingPunct="1">
              <a:lnSpc>
                <a:spcPct val="110000"/>
              </a:lnSpc>
              <a:spcAft>
                <a:spcPts val="300"/>
              </a:spcAft>
              <a:buClr>
                <a:srgbClr val="0070C0"/>
              </a:buClr>
              <a:defRPr/>
            </a:pPr>
            <a:r>
              <a:rPr lang="ru-RU" sz="1600" dirty="0">
                <a:solidFill>
                  <a:srgbClr val="000000"/>
                </a:solidFill>
                <a:latin typeface="+mn-lt"/>
              </a:rPr>
              <a:t>Способность 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одновременно</a:t>
            </a:r>
            <a:r>
              <a:rPr lang="ru-RU" sz="1600" dirty="0">
                <a:solidFill>
                  <a:srgbClr val="000000"/>
                </a:solidFill>
                <a:latin typeface="+mn-lt"/>
              </a:rPr>
              <a:t> предоставлять услуги для 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разных предприятий </a:t>
            </a:r>
            <a:r>
              <a:rPr lang="ru-RU" sz="1600" dirty="0">
                <a:solidFill>
                  <a:srgbClr val="000000"/>
                </a:solidFill>
                <a:latin typeface="+mn-lt"/>
              </a:rPr>
              <a:t>ЖКХ </a:t>
            </a:r>
          </a:p>
          <a:p>
            <a:pPr marL="172790" indent="-172790" algn="ctr" defTabSz="914345" eaLnBrk="1" hangingPunct="1">
              <a:lnSpc>
                <a:spcPct val="110000"/>
              </a:lnSpc>
              <a:spcAft>
                <a:spcPts val="300"/>
              </a:spcAft>
              <a:buClr>
                <a:srgbClr val="0070C0"/>
              </a:buClr>
              <a:defRPr/>
            </a:pPr>
            <a:endParaRPr lang="ru-RU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87425" y="835025"/>
            <a:ext cx="7848600" cy="369888"/>
          </a:xfrm>
          <a:prstGeom prst="rect">
            <a:avLst/>
          </a:prstGeom>
        </p:spPr>
        <p:txBody>
          <a:bodyPr lIns="91435" rIns="91435">
            <a:spAutoFit/>
          </a:bodyPr>
          <a:lstStyle/>
          <a:p>
            <a:pPr algn="ctr"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Формирование и отслеживание подробной информации и истории </a:t>
            </a:r>
          </a:p>
        </p:txBody>
      </p:sp>
      <p:grpSp>
        <p:nvGrpSpPr>
          <p:cNvPr id="56325" name="Группа 8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0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56328" name="Picture 2" descr="D:\лого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7. Использование Системы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2794000"/>
            <a:ext cx="8926513" cy="9826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4149725"/>
            <a:ext cx="8970963" cy="18716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485900"/>
            <a:ext cx="7994650" cy="10080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349" name="Группа 11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3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57353" name="Picture 2" descr="D:\лого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7. Использование Системы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425" y="835025"/>
            <a:ext cx="7848600" cy="369888"/>
          </a:xfrm>
          <a:prstGeom prst="rect">
            <a:avLst/>
          </a:prstGeom>
        </p:spPr>
        <p:txBody>
          <a:bodyPr lIns="91435" rIns="91435">
            <a:spAutoFit/>
          </a:bodyPr>
          <a:lstStyle/>
          <a:p>
            <a:pPr algn="ctr"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Формирование и отслеживание подробной информации и истории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5875" y="863600"/>
            <a:ext cx="9906000" cy="333375"/>
          </a:xfrm>
        </p:spPr>
        <p:txBody>
          <a:bodyPr rtlCol="0">
            <a:normAutofit fontScale="90000"/>
          </a:bodyPr>
          <a:lstStyle/>
          <a:p>
            <a:pPr defTabSz="957759" eaLnBrk="1" fontAlgn="b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Анализ и обеспечение качества данных</a:t>
            </a:r>
          </a:p>
        </p:txBody>
      </p:sp>
      <p:grpSp>
        <p:nvGrpSpPr>
          <p:cNvPr id="58371" name="Group 5"/>
          <p:cNvGrpSpPr>
            <a:grpSpLocks/>
          </p:cNvGrpSpPr>
          <p:nvPr/>
        </p:nvGrpSpPr>
        <p:grpSpPr bwMode="auto">
          <a:xfrm>
            <a:off x="819150" y="3197225"/>
            <a:ext cx="8034338" cy="3259138"/>
            <a:chOff x="488504" y="1988840"/>
            <a:chExt cx="7416824" cy="3258730"/>
          </a:xfrm>
        </p:grpSpPr>
        <p:pic>
          <p:nvPicPr>
            <p:cNvPr id="58377" name="Picture 1" descr="image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515" y="2327916"/>
              <a:ext cx="7320813" cy="2919654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656884" y="4509474"/>
              <a:ext cx="1151872" cy="144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 defTabSz="914345" eaLnBrk="1" hangingPunct="1">
                <a:lnSpc>
                  <a:spcPct val="110000"/>
                </a:lnSpc>
                <a:defRPr/>
              </a:pPr>
              <a:endParaRPr lang="ru-RU" sz="1400" dirty="0">
                <a:solidFill>
                  <a:srgbClr val="000000"/>
                </a:solidFill>
              </a:endParaRPr>
            </a:p>
          </p:txBody>
        </p:sp>
        <p:sp>
          <p:nvSpPr>
            <p:cNvPr id="58379" name="TextBox 8"/>
            <p:cNvSpPr txBox="1">
              <a:spLocks noChangeArrowheads="1"/>
            </p:cNvSpPr>
            <p:nvPr/>
          </p:nvSpPr>
          <p:spPr bwMode="auto">
            <a:xfrm>
              <a:off x="488504" y="1988840"/>
              <a:ext cx="7344816" cy="333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70" tIns="47886" rIns="95770" bIns="47886">
              <a:spAutoFit/>
            </a:bodyPr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10000"/>
                </a:lnSpc>
              </a:pPr>
              <a:r>
                <a:rPr lang="ru-RU" altLang="ru-RU" sz="1400" b="1">
                  <a:solidFill>
                    <a:srgbClr val="000000"/>
                  </a:solidFill>
                </a:rPr>
                <a:t>Пример восстановления пропущенных данных</a:t>
              </a:r>
              <a:r>
                <a:rPr lang="en-US" altLang="ru-RU" sz="1400" b="1">
                  <a:solidFill>
                    <a:srgbClr val="000000"/>
                  </a:solidFill>
                </a:rPr>
                <a:t>:</a:t>
              </a:r>
              <a:endParaRPr lang="ru-RU" altLang="ru-RU" sz="1400" b="1" i="1" u="sng">
                <a:solidFill>
                  <a:srgbClr val="000000"/>
                </a:solidFill>
              </a:endParaRPr>
            </a:p>
          </p:txBody>
        </p:sp>
      </p:grpSp>
      <p:sp>
        <p:nvSpPr>
          <p:cNvPr id="58372" name="Rectangle 37"/>
          <p:cNvSpPr>
            <a:spLocks noChangeArrowheads="1"/>
          </p:cNvSpPr>
          <p:nvPr/>
        </p:nvSpPr>
        <p:spPr bwMode="auto">
          <a:xfrm>
            <a:off x="273050" y="1162050"/>
            <a:ext cx="9437688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>
            <a:spAutoFit/>
          </a:bodyPr>
          <a:lstStyle>
            <a:lvl1pPr marL="358775" indent="-358775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ts val="200"/>
              </a:spcAft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ru-RU" altLang="ru-RU" sz="1600">
                <a:solidFill>
                  <a:srgbClr val="000000"/>
                </a:solidFill>
              </a:rPr>
              <a:t>Работать с неполными и недостоверными данными, собранных с приборов учёта, путём валидация и улучшение их качества</a:t>
            </a:r>
            <a:r>
              <a:rPr lang="en-US" altLang="ru-RU" sz="1600">
                <a:solidFill>
                  <a:srgbClr val="000000"/>
                </a:solidFill>
              </a:rPr>
              <a:t> – </a:t>
            </a:r>
            <a:r>
              <a:rPr lang="ru-RU" altLang="ru-RU" sz="1600">
                <a:solidFill>
                  <a:srgbClr val="000000"/>
                </a:solidFill>
              </a:rPr>
              <a:t>к каждому показанию применяется </a:t>
            </a:r>
            <a:r>
              <a:rPr lang="ru-RU" altLang="ru-RU" sz="1600" b="1">
                <a:solidFill>
                  <a:srgbClr val="002060"/>
                </a:solidFill>
              </a:rPr>
              <a:t>до 12 последовательно усложняющихся методов мат. обработки</a:t>
            </a:r>
          </a:p>
          <a:p>
            <a:pPr eaLnBrk="1" hangingPunct="1">
              <a:lnSpc>
                <a:spcPct val="110000"/>
              </a:lnSpc>
              <a:spcAft>
                <a:spcPts val="200"/>
              </a:spcAft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ru-RU" altLang="ru-RU" sz="1600">
                <a:solidFill>
                  <a:srgbClr val="000000"/>
                </a:solidFill>
              </a:rPr>
              <a:t>Расчитывать водный баланс</a:t>
            </a:r>
            <a:r>
              <a:rPr lang="en-US" altLang="ru-RU" sz="1600">
                <a:solidFill>
                  <a:srgbClr val="000000"/>
                </a:solidFill>
              </a:rPr>
              <a:t> </a:t>
            </a:r>
            <a:r>
              <a:rPr lang="ru-RU" altLang="ru-RU" sz="1600">
                <a:solidFill>
                  <a:srgbClr val="000000"/>
                </a:solidFill>
              </a:rPr>
              <a:t>и прогнозировать водопотребление</a:t>
            </a:r>
          </a:p>
          <a:p>
            <a:pPr eaLnBrk="1" hangingPunct="1">
              <a:lnSpc>
                <a:spcPct val="110000"/>
              </a:lnSpc>
              <a:spcAft>
                <a:spcPts val="200"/>
              </a:spcAft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ru-RU" altLang="ru-RU" sz="1600">
                <a:solidFill>
                  <a:srgbClr val="000000"/>
                </a:solidFill>
              </a:rPr>
              <a:t>Анализировать и оценивать нетехнологические потери</a:t>
            </a:r>
          </a:p>
          <a:p>
            <a:pPr eaLnBrk="1" hangingPunct="1">
              <a:lnSpc>
                <a:spcPct val="110000"/>
              </a:lnSpc>
              <a:spcAft>
                <a:spcPts val="200"/>
              </a:spcAft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ru-RU" altLang="ru-RU" sz="1600">
                <a:solidFill>
                  <a:srgbClr val="000000"/>
                </a:solidFill>
              </a:rPr>
              <a:t>Отслеживать состояние измерительного</a:t>
            </a:r>
            <a:r>
              <a:rPr lang="en-US" altLang="ru-RU" sz="1600">
                <a:solidFill>
                  <a:srgbClr val="000000"/>
                </a:solidFill>
              </a:rPr>
              <a:t>/</a:t>
            </a:r>
            <a:r>
              <a:rPr lang="ru-RU" altLang="ru-RU" sz="1600">
                <a:solidFill>
                  <a:srgbClr val="000000"/>
                </a:solidFill>
              </a:rPr>
              <a:t>коммуникационного оборудования, трубопроводной сети,т.д.</a:t>
            </a:r>
          </a:p>
        </p:txBody>
      </p:sp>
      <p:grpSp>
        <p:nvGrpSpPr>
          <p:cNvPr id="58373" name="Группа 16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8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58376" name="Picture 2" descr="D:\лого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7. Использование Системы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2"/>
          <p:cNvSpPr>
            <a:spLocks noChangeArrowheads="1"/>
          </p:cNvSpPr>
          <p:nvPr/>
        </p:nvSpPr>
        <p:spPr bwMode="auto">
          <a:xfrm>
            <a:off x="2574925" y="5626100"/>
            <a:ext cx="15271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100"/>
              <a:t>Передача </a:t>
            </a:r>
          </a:p>
          <a:p>
            <a:pPr eaLnBrk="1" hangingPunct="1"/>
            <a:r>
              <a:rPr lang="ru-RU" altLang="ru-RU" sz="1100"/>
              <a:t>данных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340644" y="1930403"/>
          <a:ext cx="5015469" cy="3754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412" name="Picture 2" descr="http://im1-tub-ru.yandex.net/i?id=bfbbb781f28bfdb91b56cdbb7470a6c6-31-144&amp;n=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532313"/>
            <a:ext cx="655638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 descr="http://im2-tub-ru.yandex.net/i?id=9d95caef5e8ba2f4f6cbd54401107ce6-94-144&amp;n=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321175"/>
            <a:ext cx="1081088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 descr="АСУ ТП оборудова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4725988"/>
            <a:ext cx="70167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Выгнутая вниз стрелка 7"/>
          <p:cNvSpPr/>
          <p:nvPr/>
        </p:nvSpPr>
        <p:spPr>
          <a:xfrm flipH="1">
            <a:off x="3427413" y="5594350"/>
            <a:ext cx="973137" cy="34607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rIns="91435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низ стрелка 8"/>
          <p:cNvSpPr/>
          <p:nvPr/>
        </p:nvSpPr>
        <p:spPr>
          <a:xfrm flipH="1">
            <a:off x="1522413" y="5603875"/>
            <a:ext cx="973137" cy="34607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rIns="91435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7417" name="Прямоугольник 9"/>
          <p:cNvSpPr>
            <a:spLocks noChangeArrowheads="1"/>
          </p:cNvSpPr>
          <p:nvPr/>
        </p:nvSpPr>
        <p:spPr bwMode="auto">
          <a:xfrm>
            <a:off x="1652588" y="882650"/>
            <a:ext cx="1784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400" b="1"/>
              <a:t>Состав комплекса:</a:t>
            </a:r>
          </a:p>
        </p:txBody>
      </p:sp>
      <p:sp>
        <p:nvSpPr>
          <p:cNvPr id="11" name="Выгнутая вниз стрелка 10"/>
          <p:cNvSpPr/>
          <p:nvPr/>
        </p:nvSpPr>
        <p:spPr>
          <a:xfrm flipV="1">
            <a:off x="1522413" y="1684338"/>
            <a:ext cx="1052512" cy="34131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rIns="91435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низ стрелка 11"/>
          <p:cNvSpPr/>
          <p:nvPr/>
        </p:nvSpPr>
        <p:spPr>
          <a:xfrm flipV="1">
            <a:off x="3436938" y="1668463"/>
            <a:ext cx="1054100" cy="34131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rIns="91435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7420" name="Прямоугольник 12"/>
          <p:cNvSpPr>
            <a:spLocks noChangeArrowheads="1"/>
          </p:cNvSpPr>
          <p:nvPr/>
        </p:nvSpPr>
        <p:spPr bwMode="auto">
          <a:xfrm>
            <a:off x="2495550" y="1749425"/>
            <a:ext cx="15255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100"/>
              <a:t>Управление </a:t>
            </a:r>
          </a:p>
        </p:txBody>
      </p:sp>
      <p:sp>
        <p:nvSpPr>
          <p:cNvPr id="17421" name="Заголовок 1"/>
          <p:cNvSpPr>
            <a:spLocks noGrp="1"/>
          </p:cNvSpPr>
          <p:nvPr>
            <p:ph type="title"/>
          </p:nvPr>
        </p:nvSpPr>
        <p:spPr>
          <a:xfrm>
            <a:off x="849313" y="114300"/>
            <a:ext cx="7567612" cy="561975"/>
          </a:xfrm>
        </p:spPr>
        <p:txBody>
          <a:bodyPr/>
          <a:lstStyle/>
          <a:p>
            <a:pPr eaLnBrk="1" hangingPunct="1"/>
            <a:r>
              <a:rPr lang="ru-RU" altLang="zh-CN" sz="2000" b="1" smtClean="0">
                <a:solidFill>
                  <a:srgbClr val="17375E"/>
                </a:solidFill>
              </a:rPr>
              <a:t>Создание аппаратно-программного комплекса системы управления</a:t>
            </a:r>
          </a:p>
        </p:txBody>
      </p:sp>
      <p:sp>
        <p:nvSpPr>
          <p:cNvPr id="17422" name="Прямоугольник 14"/>
          <p:cNvSpPr>
            <a:spLocks noChangeArrowheads="1"/>
          </p:cNvSpPr>
          <p:nvPr/>
        </p:nvSpPr>
        <p:spPr bwMode="auto">
          <a:xfrm>
            <a:off x="5637213" y="784225"/>
            <a:ext cx="41529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400" b="1"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endParaRPr lang="en-US" altLang="ru-RU" sz="1400" b="1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1400" b="1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1200"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altLang="ru-RU" sz="1400">
                <a:ea typeface="Calibri" panose="020F0502020204030204" pitchFamily="34" charset="0"/>
                <a:cs typeface="Times New Roman" panose="02020603050405020304" pitchFamily="18" charset="0"/>
              </a:rPr>
              <a:t>мониторинг неучтенных расходов и потерь воды; </a:t>
            </a:r>
          </a:p>
          <a:p>
            <a:pPr eaLnBrk="1" hangingPunct="1"/>
            <a:r>
              <a:rPr lang="ru-RU" altLang="ru-RU" sz="1400">
                <a:ea typeface="Calibri" panose="020F0502020204030204" pitchFamily="34" charset="0"/>
                <a:cs typeface="Times New Roman" panose="02020603050405020304" pitchFamily="18" charset="0"/>
              </a:rPr>
              <a:t>-прогнозирование водопотребления;</a:t>
            </a:r>
          </a:p>
          <a:p>
            <a:pPr eaLnBrk="1" hangingPunct="1"/>
            <a:r>
              <a:rPr lang="ru-RU" altLang="ru-RU" sz="1400">
                <a:ea typeface="Calibri" panose="020F0502020204030204" pitchFamily="34" charset="0"/>
                <a:cs typeface="Times New Roman" panose="02020603050405020304" pitchFamily="18" charset="0"/>
              </a:rPr>
              <a:t>-построение водного баланса; </a:t>
            </a:r>
          </a:p>
          <a:p>
            <a:pPr eaLnBrk="1" hangingPunct="1"/>
            <a:r>
              <a:rPr lang="ru-RU" altLang="ru-RU" sz="1400">
                <a:ea typeface="Calibri" panose="020F0502020204030204" pitchFamily="34" charset="0"/>
                <a:cs typeface="Times New Roman" panose="02020603050405020304" pitchFamily="18" charset="0"/>
              </a:rPr>
              <a:t>-выявление  несоответствий  в  статистике  показаний  КИП,  анализ  причин  и локализация мест  появления несоответствий в статистике показаний КИП;</a:t>
            </a:r>
          </a:p>
          <a:p>
            <a:pPr eaLnBrk="1" hangingPunct="1"/>
            <a:r>
              <a:rPr lang="ru-RU" altLang="ru-RU" sz="1400">
                <a:ea typeface="Calibri" panose="020F0502020204030204" pitchFamily="34" charset="0"/>
                <a:cs typeface="Times New Roman" panose="02020603050405020304" pitchFamily="18" charset="0"/>
              </a:rPr>
              <a:t>-комплексный  мониторинг  и  анализ  текущего  состояния  КИП  и  устройств передачи данных, установленных на водопроводной сети района.</a:t>
            </a:r>
          </a:p>
        </p:txBody>
      </p:sp>
      <p:sp>
        <p:nvSpPr>
          <p:cNvPr id="17423" name="Прямоугольник 15"/>
          <p:cNvSpPr>
            <a:spLocks noChangeArrowheads="1"/>
          </p:cNvSpPr>
          <p:nvPr/>
        </p:nvSpPr>
        <p:spPr bwMode="auto">
          <a:xfrm>
            <a:off x="5637213" y="3462338"/>
            <a:ext cx="41529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400" b="1">
                <a:ea typeface="Calibri" panose="020F0502020204030204" pitchFamily="34" charset="0"/>
                <a:cs typeface="Times New Roman" panose="02020603050405020304" pitchFamily="18" charset="0"/>
              </a:rPr>
              <a:t>Назначение</a:t>
            </a:r>
            <a:endParaRPr lang="en-US" altLang="ru-RU" sz="1400" b="1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120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altLang="ru-RU" sz="1400">
                <a:ea typeface="Calibri" panose="020F0502020204030204" pitchFamily="34" charset="0"/>
                <a:cs typeface="Times New Roman" panose="02020603050405020304" pitchFamily="18" charset="0"/>
              </a:rPr>
              <a:t>оценка рассогласования между объемами воды, подаваемой в водопроводную сеть и потребляемой  абонентами;</a:t>
            </a:r>
          </a:p>
          <a:p>
            <a:pPr eaLnBrk="1" hangingPunct="1"/>
            <a:r>
              <a:rPr lang="ru-RU" altLang="ru-RU" sz="1400">
                <a:ea typeface="Calibri" panose="020F0502020204030204" pitchFamily="34" charset="0"/>
                <a:cs typeface="Times New Roman" panose="02020603050405020304" pitchFamily="18" charset="0"/>
              </a:rPr>
              <a:t>-  выявления периодов с нехарактерными объемами подачи и потребления воды;</a:t>
            </a:r>
          </a:p>
          <a:p>
            <a:pPr eaLnBrk="1" hangingPunct="1"/>
            <a:r>
              <a:rPr lang="ru-RU" altLang="ru-RU" sz="1400">
                <a:ea typeface="Calibri" panose="020F0502020204030204" pitchFamily="34" charset="0"/>
                <a:cs typeface="Times New Roman" panose="02020603050405020304" pitchFamily="18" charset="0"/>
              </a:rPr>
              <a:t>-  анализ показаний датчиков давления;</a:t>
            </a:r>
          </a:p>
          <a:p>
            <a:pPr eaLnBrk="1" hangingPunct="1"/>
            <a:r>
              <a:rPr lang="ru-RU" altLang="ru-RU" sz="1400">
                <a:ea typeface="Calibri" panose="020F0502020204030204" pitchFamily="34" charset="0"/>
                <a:cs typeface="Times New Roman" panose="02020603050405020304" pitchFamily="18" charset="0"/>
              </a:rPr>
              <a:t>-  обнаружения несоответствий, вызванных неучтенными расходами и потерями</a:t>
            </a:r>
          </a:p>
          <a:p>
            <a:pPr eaLnBrk="1" hangingPunct="1"/>
            <a:r>
              <a:rPr lang="ru-RU" altLang="ru-RU" sz="1400">
                <a:ea typeface="Calibri" panose="020F0502020204030204" pitchFamily="34" charset="0"/>
                <a:cs typeface="Times New Roman" panose="02020603050405020304" pitchFamily="18" charset="0"/>
              </a:rPr>
              <a:t>воды, анализа причин и локализация мест их появления, в пределах участков,</a:t>
            </a:r>
          </a:p>
          <a:p>
            <a:pPr eaLnBrk="1" hangingPunct="1"/>
            <a:r>
              <a:rPr lang="ru-RU" altLang="ru-RU" sz="1400">
                <a:ea typeface="Calibri" panose="020F0502020204030204" pitchFamily="34" charset="0"/>
                <a:cs typeface="Times New Roman" panose="02020603050405020304" pitchFamily="18" charset="0"/>
              </a:rPr>
              <a:t>определяемых ближайшими ключевыми точками</a:t>
            </a:r>
            <a:r>
              <a:rPr lang="en-US" altLang="ru-RU" sz="140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424" name="Группа 1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7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17426" name="Picture 2" descr="D:\лого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0675" y="1304925"/>
            <a:ext cx="8923338" cy="2374900"/>
            <a:chOff x="1424608" y="2079900"/>
            <a:chExt cx="8481392" cy="4121408"/>
          </a:xfrm>
        </p:grpSpPr>
        <p:grpSp>
          <p:nvGrpSpPr>
            <p:cNvPr id="59416" name="Group 21"/>
            <p:cNvGrpSpPr>
              <a:grpSpLocks/>
            </p:cNvGrpSpPr>
            <p:nvPr/>
          </p:nvGrpSpPr>
          <p:grpSpPr bwMode="auto">
            <a:xfrm>
              <a:off x="1481064" y="2636912"/>
              <a:ext cx="8424936" cy="3564396"/>
              <a:chOff x="818541" y="2132856"/>
              <a:chExt cx="8424936" cy="3564396"/>
            </a:xfrm>
          </p:grpSpPr>
          <p:pic>
            <p:nvPicPr>
              <p:cNvPr id="59418" name="Picture 3" descr="image00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541" y="2132856"/>
                <a:ext cx="8424936" cy="3564396"/>
              </a:xfrm>
              <a:prstGeom prst="rect">
                <a:avLst/>
              </a:prstGeom>
              <a:noFill/>
              <a:ln w="9525">
                <a:solidFill>
                  <a:srgbClr val="00206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4375843" y="4653126"/>
                <a:ext cx="1225207" cy="214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 defTabSz="914345" eaLnBrk="1" hangingPunct="1">
                  <a:lnSpc>
                    <a:spcPct val="110000"/>
                  </a:lnSpc>
                  <a:defRPr/>
                </a:pPr>
                <a:endParaRPr lang="ru-RU" sz="14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9417" name="TextBox 11"/>
            <p:cNvSpPr txBox="1">
              <a:spLocks noChangeArrowheads="1"/>
            </p:cNvSpPr>
            <p:nvPr/>
          </p:nvSpPr>
          <p:spPr bwMode="auto">
            <a:xfrm>
              <a:off x="1424608" y="2079900"/>
              <a:ext cx="8337376" cy="579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70" tIns="47886" rIns="95770" bIns="47886">
              <a:spAutoFit/>
            </a:bodyPr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10000"/>
                </a:lnSpc>
              </a:pPr>
              <a:r>
                <a:rPr lang="ru-RU" altLang="ru-RU" sz="1400" b="1">
                  <a:solidFill>
                    <a:srgbClr val="000000"/>
                  </a:solidFill>
                </a:rPr>
                <a:t>Пример обнаружения подозрительного водопотребления абонентом (утечка</a:t>
              </a:r>
              <a:r>
                <a:rPr lang="en-US" altLang="ru-RU" sz="1400" b="1">
                  <a:solidFill>
                    <a:srgbClr val="000000"/>
                  </a:solidFill>
                </a:rPr>
                <a:t>?):</a:t>
              </a:r>
              <a:endParaRPr lang="ru-RU" altLang="ru-RU" sz="1400" b="1" i="1" u="sng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388938" y="3851275"/>
            <a:ext cx="9299575" cy="2709863"/>
            <a:chOff x="814316" y="2336284"/>
            <a:chExt cx="8584114" cy="2709959"/>
          </a:xfrm>
        </p:grpSpPr>
        <p:grpSp>
          <p:nvGrpSpPr>
            <p:cNvPr id="59401" name="Group 28"/>
            <p:cNvGrpSpPr>
              <a:grpSpLocks/>
            </p:cNvGrpSpPr>
            <p:nvPr/>
          </p:nvGrpSpPr>
          <p:grpSpPr bwMode="auto">
            <a:xfrm>
              <a:off x="814316" y="2336284"/>
              <a:ext cx="8584114" cy="2709959"/>
              <a:chOff x="2576736" y="4140794"/>
              <a:chExt cx="8584114" cy="2709959"/>
            </a:xfrm>
          </p:grpSpPr>
          <p:grpSp>
            <p:nvGrpSpPr>
              <p:cNvPr id="59403" name="Group 17"/>
              <p:cNvGrpSpPr>
                <a:grpSpLocks/>
              </p:cNvGrpSpPr>
              <p:nvPr/>
            </p:nvGrpSpPr>
            <p:grpSpPr bwMode="auto">
              <a:xfrm>
                <a:off x="2576736" y="4435154"/>
                <a:ext cx="8148905" cy="2415599"/>
                <a:chOff x="116463" y="2917697"/>
                <a:chExt cx="8148905" cy="2415599"/>
              </a:xfrm>
            </p:grpSpPr>
            <p:pic>
              <p:nvPicPr>
                <p:cNvPr id="59405" name="Picture 10" descr="image00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6463" y="2917697"/>
                  <a:ext cx="8148905" cy="2415599"/>
                </a:xfrm>
                <a:prstGeom prst="rect">
                  <a:avLst/>
                </a:prstGeom>
                <a:noFill/>
                <a:ln w="9525">
                  <a:solidFill>
                    <a:srgbClr val="00206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59406" name="Group 22"/>
                <p:cNvGrpSpPr>
                  <a:grpSpLocks/>
                </p:cNvGrpSpPr>
                <p:nvPr/>
              </p:nvGrpSpPr>
              <p:grpSpPr bwMode="auto">
                <a:xfrm>
                  <a:off x="3119796" y="3141258"/>
                  <a:ext cx="2552759" cy="431758"/>
                  <a:chOff x="2879812" y="3141258"/>
                  <a:chExt cx="2356393" cy="431758"/>
                </a:xfrm>
              </p:grpSpPr>
              <p:cxnSp>
                <p:nvCxnSpPr>
                  <p:cNvPr id="50" name="Straight Connector 6"/>
                  <p:cNvCxnSpPr/>
                  <p:nvPr/>
                </p:nvCxnSpPr>
                <p:spPr bwMode="auto">
                  <a:xfrm flipV="1">
                    <a:off x="2880428" y="3248834"/>
                    <a:ext cx="468015" cy="71440"/>
                  </a:xfrm>
                  <a:prstGeom prst="line">
                    <a:avLst/>
                  </a:prstGeom>
                  <a:solidFill>
                    <a:schemeClr val="accent2"/>
                  </a:solidFill>
                  <a:ln w="15875" cap="flat" cmpd="sng" algn="ctr">
                    <a:solidFill>
                      <a:schemeClr val="accent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1" name="Straight Connector 50"/>
                  <p:cNvCxnSpPr/>
                  <p:nvPr/>
                </p:nvCxnSpPr>
                <p:spPr bwMode="auto">
                  <a:xfrm>
                    <a:off x="3348443" y="3248834"/>
                    <a:ext cx="468015" cy="71440"/>
                  </a:xfrm>
                  <a:prstGeom prst="line">
                    <a:avLst/>
                  </a:prstGeom>
                  <a:solidFill>
                    <a:schemeClr val="accent2"/>
                  </a:solidFill>
                  <a:ln w="15875" cap="flat" cmpd="sng" algn="ctr">
                    <a:solidFill>
                      <a:schemeClr val="accent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2" name="Straight Connector 51"/>
                  <p:cNvCxnSpPr/>
                  <p:nvPr/>
                </p:nvCxnSpPr>
                <p:spPr bwMode="auto">
                  <a:xfrm>
                    <a:off x="3816459" y="3320274"/>
                    <a:ext cx="468015" cy="252421"/>
                  </a:xfrm>
                  <a:prstGeom prst="line">
                    <a:avLst/>
                  </a:prstGeom>
                  <a:solidFill>
                    <a:schemeClr val="accent2"/>
                  </a:solidFill>
                  <a:ln w="15875" cap="flat" cmpd="sng" algn="ctr">
                    <a:solidFill>
                      <a:schemeClr val="accent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59414" name="TextBox 52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3815916" y="3141258"/>
                    <a:ext cx="1420289" cy="2154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marL="169863" indent="-169863"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buClr>
                        <a:srgbClr val="879BAA"/>
                      </a:buClr>
                    </a:pPr>
                    <a:r>
                      <a:rPr lang="ru-RU" altLang="ru-RU" sz="1400">
                        <a:solidFill>
                          <a:srgbClr val="000000"/>
                        </a:solidFill>
                        <a:cs typeface="Arial" panose="020B0604020202020204" pitchFamily="34" charset="0"/>
                      </a:rPr>
                      <a:t>Технологический учёт</a:t>
                    </a:r>
                  </a:p>
                </p:txBody>
              </p:sp>
              <p:cxnSp>
                <p:nvCxnSpPr>
                  <p:cNvPr id="59415" name="Straight Connector 1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139952" y="3320988"/>
                    <a:ext cx="216024" cy="18002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59407" name="Group 23"/>
                <p:cNvGrpSpPr>
                  <a:grpSpLocks/>
                </p:cNvGrpSpPr>
                <p:nvPr/>
              </p:nvGrpSpPr>
              <p:grpSpPr bwMode="auto">
                <a:xfrm>
                  <a:off x="3119795" y="3825044"/>
                  <a:ext cx="2253388" cy="287452"/>
                  <a:chOff x="2879812" y="3825044"/>
                  <a:chExt cx="2080051" cy="287452"/>
                </a:xfrm>
              </p:grpSpPr>
              <p:cxnSp>
                <p:nvCxnSpPr>
                  <p:cNvPr id="47" name="Straight Connector 46"/>
                  <p:cNvCxnSpPr/>
                  <p:nvPr/>
                </p:nvCxnSpPr>
                <p:spPr bwMode="auto">
                  <a:xfrm>
                    <a:off x="2880429" y="3825117"/>
                    <a:ext cx="1404047" cy="0"/>
                  </a:xfrm>
                  <a:prstGeom prst="line">
                    <a:avLst/>
                  </a:prstGeom>
                  <a:solidFill>
                    <a:schemeClr val="accent2"/>
                  </a:solidFill>
                  <a:ln w="158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59409" name="TextBox 47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3671900" y="3897052"/>
                    <a:ext cx="1287963" cy="2154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marL="169863" indent="-169863"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buClr>
                        <a:srgbClr val="879BAA"/>
                      </a:buClr>
                    </a:pPr>
                    <a:r>
                      <a:rPr lang="ru-RU" altLang="ru-RU" sz="1400">
                        <a:solidFill>
                          <a:srgbClr val="000000"/>
                        </a:solidFill>
                        <a:cs typeface="Arial" panose="020B0604020202020204" pitchFamily="34" charset="0"/>
                      </a:rPr>
                      <a:t>Коммерческий учёт</a:t>
                    </a:r>
                  </a:p>
                </p:txBody>
              </p:sp>
              <p:cxnSp>
                <p:nvCxnSpPr>
                  <p:cNvPr id="59410" name="Straight Connector 4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455876" y="3825044"/>
                    <a:ext cx="216024" cy="18002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sp>
            <p:nvSpPr>
              <p:cNvPr id="59404" name="TextBox 42"/>
              <p:cNvSpPr txBox="1">
                <a:spLocks noChangeArrowheads="1"/>
              </p:cNvSpPr>
              <p:nvPr/>
            </p:nvSpPr>
            <p:spPr bwMode="auto">
              <a:xfrm>
                <a:off x="2576736" y="4140794"/>
                <a:ext cx="8584114" cy="3336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5770" tIns="47886" rIns="95770" bIns="47886">
                <a:spAutoFit/>
              </a:bodyPr>
              <a:lstStyle>
                <a:lvl1pPr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10000"/>
                  </a:lnSpc>
                </a:pPr>
                <a:r>
                  <a:rPr lang="ru-RU" altLang="ru-RU" sz="1400" b="1">
                    <a:solidFill>
                      <a:srgbClr val="000000"/>
                    </a:solidFill>
                  </a:rPr>
                  <a:t>Пример обнаружения подозрительных данных </a:t>
                </a:r>
                <a:r>
                  <a:rPr lang="en-US" altLang="ru-RU" sz="1400" b="1">
                    <a:solidFill>
                      <a:srgbClr val="000000"/>
                    </a:solidFill>
                  </a:rPr>
                  <a:t>c </a:t>
                </a:r>
                <a:r>
                  <a:rPr lang="ru-RU" altLang="ru-RU" sz="1400" b="1">
                    <a:solidFill>
                      <a:srgbClr val="000000"/>
                    </a:solidFill>
                  </a:rPr>
                  <a:t>нулевым потреблением (поднесли магнит</a:t>
                </a:r>
                <a:r>
                  <a:rPr lang="en-US" altLang="ru-RU" sz="1400" b="1">
                    <a:solidFill>
                      <a:srgbClr val="000000"/>
                    </a:solidFill>
                  </a:rPr>
                  <a:t>?)</a:t>
                </a:r>
                <a:endParaRPr lang="ru-RU" altLang="ru-RU" sz="1400" b="1" i="1" u="sng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3728929" y="4149273"/>
              <a:ext cx="1151778" cy="215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 defTabSz="914345" eaLnBrk="1" hangingPunct="1">
                <a:lnSpc>
                  <a:spcPct val="110000"/>
                </a:lnSpc>
                <a:defRPr/>
              </a:pPr>
              <a:endParaRPr lang="ru-RU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7" name="Title 1"/>
          <p:cNvSpPr txBox="1">
            <a:spLocks/>
          </p:cNvSpPr>
          <p:nvPr/>
        </p:nvSpPr>
        <p:spPr bwMode="auto">
          <a:xfrm>
            <a:off x="-15875" y="863600"/>
            <a:ext cx="9906000" cy="333375"/>
          </a:xfrm>
          <a:prstGeom prst="rect">
            <a:avLst/>
          </a:prstGeom>
          <a:noFill/>
          <a:ln>
            <a:noFill/>
          </a:ln>
        </p:spPr>
        <p:txBody>
          <a:bodyPr lIns="95777" tIns="47890" rIns="95777" bIns="47890" anchor="ctr">
            <a:normAutofit fontScale="90000" lnSpcReduction="20000"/>
          </a:bodyPr>
          <a:lstStyle>
            <a:lvl1pPr algn="ctr" defTabSz="957263" rtl="0" fontAlgn="base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57759" eaLnBrk="1" fontAlgn="b" hangingPunct="1">
              <a:spcAft>
                <a:spcPts val="0"/>
              </a:spcAft>
              <a:defRPr/>
            </a:pPr>
            <a:r>
              <a:rPr lang="ru-RU" sz="2000" b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Анализ и обеспечение качества данных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9397" name="Группа 27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29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59400" name="Picture 2" descr="D:\лого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7. Использование Системы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 bwMode="auto">
          <a:xfrm>
            <a:off x="-15875" y="863600"/>
            <a:ext cx="9906000" cy="333375"/>
          </a:xfrm>
          <a:prstGeom prst="rect">
            <a:avLst/>
          </a:prstGeom>
          <a:noFill/>
          <a:ln>
            <a:noFill/>
          </a:ln>
        </p:spPr>
        <p:txBody>
          <a:bodyPr lIns="95777" tIns="47890" rIns="95777" bIns="47890" anchor="ctr">
            <a:normAutofit fontScale="90000" lnSpcReduction="20000"/>
          </a:bodyPr>
          <a:lstStyle>
            <a:lvl1pPr algn="ctr" defTabSz="957263" rtl="0" fontAlgn="base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57759" eaLnBrk="1" fontAlgn="b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Внедрение системы: обработка измеренных данных</a:t>
            </a:r>
          </a:p>
        </p:txBody>
      </p:sp>
      <p:grpSp>
        <p:nvGrpSpPr>
          <p:cNvPr id="60419" name="Группа 27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29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60463" name="Picture 2" descr="D:\лого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7. Использование Системы</a:t>
            </a:r>
          </a:p>
        </p:txBody>
      </p:sp>
      <p:sp>
        <p:nvSpPr>
          <p:cNvPr id="60421" name="TextBox 27"/>
          <p:cNvSpPr txBox="1">
            <a:spLocks noChangeArrowheads="1"/>
          </p:cNvSpPr>
          <p:nvPr/>
        </p:nvSpPr>
        <p:spPr bwMode="auto">
          <a:xfrm>
            <a:off x="920750" y="1412875"/>
            <a:ext cx="8208963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</a:pPr>
            <a:r>
              <a:rPr lang="ru-RU" altLang="ru-RU" sz="1200" b="1"/>
              <a:t>Задача</a:t>
            </a:r>
          </a:p>
          <a:p>
            <a:pPr>
              <a:lnSpc>
                <a:spcPct val="110000"/>
              </a:lnSpc>
            </a:pPr>
            <a:r>
              <a:rPr lang="ru-RU" altLang="ru-RU" sz="1200"/>
              <a:t>Нивелировать проблемы с измерениями, неизбежно возникающие из-за сбоев оборудования (поломка, вандализм), канала передачи данных (потеря </a:t>
            </a:r>
            <a:r>
              <a:rPr lang="en-US" altLang="ru-RU" sz="1200"/>
              <a:t>GSM </a:t>
            </a:r>
            <a:r>
              <a:rPr lang="ru-RU" altLang="ru-RU" sz="1200"/>
              <a:t>сигнала), естественных процессов (замена, поверка ПУ).</a:t>
            </a:r>
          </a:p>
          <a:p>
            <a:pPr>
              <a:lnSpc>
                <a:spcPct val="110000"/>
              </a:lnSpc>
            </a:pPr>
            <a:r>
              <a:rPr lang="ru-RU" altLang="ru-RU" sz="1200"/>
              <a:t>Моделировать профиль потребления для абонентов без автоматического съема показаний.</a:t>
            </a:r>
          </a:p>
          <a:p>
            <a:pPr>
              <a:lnSpc>
                <a:spcPct val="200000"/>
              </a:lnSpc>
            </a:pPr>
            <a:r>
              <a:rPr lang="ru-RU" altLang="ru-RU" sz="1200" b="1"/>
              <a:t>Решение</a:t>
            </a:r>
          </a:p>
          <a:p>
            <a:pPr>
              <a:lnSpc>
                <a:spcPct val="110000"/>
              </a:lnSpc>
            </a:pPr>
            <a:r>
              <a:rPr lang="ru-RU" altLang="ru-RU" sz="1200"/>
              <a:t>Проверка каждого измерения, поступающего в систему. Использование знаний об абоненте, оценка измерений согласно накопленной статистике.</a:t>
            </a:r>
          </a:p>
          <a:p>
            <a:pPr>
              <a:lnSpc>
                <a:spcPct val="110000"/>
              </a:lnSpc>
            </a:pPr>
            <a:endParaRPr lang="ru-RU" altLang="ru-RU" sz="1200"/>
          </a:p>
          <a:p>
            <a:pPr>
              <a:lnSpc>
                <a:spcPct val="110000"/>
              </a:lnSpc>
            </a:pPr>
            <a:r>
              <a:rPr lang="ru-RU" altLang="ru-RU" sz="1200" b="1"/>
              <a:t>Пример</a:t>
            </a:r>
          </a:p>
        </p:txBody>
      </p:sp>
      <p:grpSp>
        <p:nvGrpSpPr>
          <p:cNvPr id="60422" name="Group 29"/>
          <p:cNvGrpSpPr>
            <a:grpSpLocks/>
          </p:cNvGrpSpPr>
          <p:nvPr/>
        </p:nvGrpSpPr>
        <p:grpSpPr bwMode="auto">
          <a:xfrm>
            <a:off x="882650" y="3560763"/>
            <a:ext cx="4059238" cy="762000"/>
            <a:chOff x="501651" y="3545985"/>
            <a:chExt cx="4058884" cy="761746"/>
          </a:xfrm>
        </p:grpSpPr>
        <p:pic>
          <p:nvPicPr>
            <p:cNvPr id="6046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51" y="3556183"/>
              <a:ext cx="4020784" cy="75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61" name="TextBox 32"/>
            <p:cNvSpPr txBox="1">
              <a:spLocks noChangeArrowheads="1"/>
            </p:cNvSpPr>
            <p:nvPr/>
          </p:nvSpPr>
          <p:spPr bwMode="auto">
            <a:xfrm>
              <a:off x="3707737" y="3545985"/>
              <a:ext cx="852798" cy="33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ru-RU" altLang="ru-RU" sz="1000"/>
                <a:t>Обнаруженный</a:t>
              </a:r>
            </a:p>
            <a:p>
              <a:pPr algn="r">
                <a:lnSpc>
                  <a:spcPct val="110000"/>
                </a:lnSpc>
              </a:pPr>
              <a:r>
                <a:rPr lang="ru-RU" altLang="ru-RU" sz="1000"/>
                <a:t>выброс</a:t>
              </a:r>
            </a:p>
          </p:txBody>
        </p:sp>
      </p:grpSp>
      <p:grpSp>
        <p:nvGrpSpPr>
          <p:cNvPr id="60423" name="Group 33"/>
          <p:cNvGrpSpPr>
            <a:grpSpLocks/>
          </p:cNvGrpSpPr>
          <p:nvPr/>
        </p:nvGrpSpPr>
        <p:grpSpPr bwMode="auto">
          <a:xfrm>
            <a:off x="920750" y="4313238"/>
            <a:ext cx="4078288" cy="1323975"/>
            <a:chOff x="539751" y="4260360"/>
            <a:chExt cx="4077934" cy="1323687"/>
          </a:xfrm>
        </p:grpSpPr>
        <p:grpSp>
          <p:nvGrpSpPr>
            <p:cNvPr id="60445" name="Group 34"/>
            <p:cNvGrpSpPr>
              <a:grpSpLocks/>
            </p:cNvGrpSpPr>
            <p:nvPr/>
          </p:nvGrpSpPr>
          <p:grpSpPr bwMode="auto">
            <a:xfrm>
              <a:off x="539751" y="4260360"/>
              <a:ext cx="4077934" cy="1323687"/>
              <a:chOff x="814316" y="2630644"/>
              <a:chExt cx="8148905" cy="2415599"/>
            </a:xfrm>
          </p:grpSpPr>
          <p:grpSp>
            <p:nvGrpSpPr>
              <p:cNvPr id="60447" name="Group 17"/>
              <p:cNvGrpSpPr>
                <a:grpSpLocks/>
              </p:cNvGrpSpPr>
              <p:nvPr/>
            </p:nvGrpSpPr>
            <p:grpSpPr bwMode="auto">
              <a:xfrm>
                <a:off x="814316" y="2630644"/>
                <a:ext cx="8148905" cy="2415599"/>
                <a:chOff x="116463" y="2917697"/>
                <a:chExt cx="8148905" cy="2415599"/>
              </a:xfrm>
            </p:grpSpPr>
            <p:pic>
              <p:nvPicPr>
                <p:cNvPr id="60449" name="Picture 10" descr="image006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6463" y="2917697"/>
                  <a:ext cx="8148905" cy="24155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60450" name="Group 22"/>
                <p:cNvGrpSpPr>
                  <a:grpSpLocks/>
                </p:cNvGrpSpPr>
                <p:nvPr/>
              </p:nvGrpSpPr>
              <p:grpSpPr bwMode="auto">
                <a:xfrm>
                  <a:off x="576677" y="2955311"/>
                  <a:ext cx="4064288" cy="617705"/>
                  <a:chOff x="532318" y="2955311"/>
                  <a:chExt cx="3751650" cy="617705"/>
                </a:xfrm>
              </p:grpSpPr>
              <p:cxnSp>
                <p:nvCxnSpPr>
                  <p:cNvPr id="46" name="Straight Connector 6"/>
                  <p:cNvCxnSpPr/>
                  <p:nvPr/>
                </p:nvCxnSpPr>
                <p:spPr bwMode="auto">
                  <a:xfrm flipV="1">
                    <a:off x="2880333" y="3247887"/>
                    <a:ext cx="465553" cy="72409"/>
                  </a:xfrm>
                  <a:prstGeom prst="line">
                    <a:avLst/>
                  </a:prstGeom>
                  <a:solidFill>
                    <a:schemeClr val="accent2"/>
                  </a:solidFill>
                  <a:ln w="15875" cap="flat" cmpd="sng" algn="ctr">
                    <a:solidFill>
                      <a:schemeClr val="accent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8" name="Straight Connector 47"/>
                  <p:cNvCxnSpPr/>
                  <p:nvPr/>
                </p:nvCxnSpPr>
                <p:spPr bwMode="auto">
                  <a:xfrm>
                    <a:off x="3345886" y="3247887"/>
                    <a:ext cx="468482" cy="72409"/>
                  </a:xfrm>
                  <a:prstGeom prst="line">
                    <a:avLst/>
                  </a:prstGeom>
                  <a:solidFill>
                    <a:schemeClr val="accent2"/>
                  </a:solidFill>
                  <a:ln w="15875" cap="flat" cmpd="sng" algn="ctr">
                    <a:solidFill>
                      <a:schemeClr val="accent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9" name="Straight Connector 48"/>
                  <p:cNvCxnSpPr/>
                  <p:nvPr/>
                </p:nvCxnSpPr>
                <p:spPr bwMode="auto">
                  <a:xfrm>
                    <a:off x="3814368" y="3320296"/>
                    <a:ext cx="468482" cy="251988"/>
                  </a:xfrm>
                  <a:prstGeom prst="line">
                    <a:avLst/>
                  </a:prstGeom>
                  <a:solidFill>
                    <a:schemeClr val="accent2"/>
                  </a:solidFill>
                  <a:ln w="15875" cap="flat" cmpd="sng" algn="ctr">
                    <a:solidFill>
                      <a:schemeClr val="accent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60458" name="TextBox 52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532318" y="2955311"/>
                    <a:ext cx="2220606" cy="2808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marL="169863" indent="-169863"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371725" indent="-85725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828925" indent="-85725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286125" indent="-85725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743325" indent="-85725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buClr>
                        <a:srgbClr val="879BAA"/>
                      </a:buClr>
                    </a:pPr>
                    <a:r>
                      <a:rPr lang="ru-RU" altLang="ru-RU" sz="1000">
                        <a:solidFill>
                          <a:srgbClr val="000000"/>
                        </a:solidFill>
                        <a:cs typeface="Arial" panose="020B0604020202020204" pitchFamily="34" charset="0"/>
                      </a:rPr>
                      <a:t>Технологический учёт</a:t>
                    </a:r>
                  </a:p>
                </p:txBody>
              </p:sp>
              <p:cxnSp>
                <p:nvCxnSpPr>
                  <p:cNvPr id="60459" name="Straight Connector 18"/>
                  <p:cNvCxnSpPr>
                    <a:cxnSpLocks noChangeShapeType="1"/>
                    <a:stCxn id="60458" idx="3"/>
                  </p:cNvCxnSpPr>
                  <p:nvPr/>
                </p:nvCxnSpPr>
                <p:spPr bwMode="auto">
                  <a:xfrm>
                    <a:off x="2752924" y="3095726"/>
                    <a:ext cx="594941" cy="153253"/>
                  </a:xfrm>
                  <a:prstGeom prst="line">
                    <a:avLst/>
                  </a:prstGeom>
                  <a:noFill/>
                  <a:ln w="12700" algn="ctr">
                    <a:solidFill>
                      <a:srgbClr val="0F1923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60451" name="Group 23"/>
                <p:cNvGrpSpPr>
                  <a:grpSpLocks/>
                </p:cNvGrpSpPr>
                <p:nvPr/>
              </p:nvGrpSpPr>
              <p:grpSpPr bwMode="auto">
                <a:xfrm>
                  <a:off x="590952" y="3825044"/>
                  <a:ext cx="4050008" cy="433663"/>
                  <a:chOff x="545497" y="3825044"/>
                  <a:chExt cx="3738471" cy="433663"/>
                </a:xfrm>
              </p:grpSpPr>
              <p:cxnSp>
                <p:nvCxnSpPr>
                  <p:cNvPr id="43" name="Straight Connector 42"/>
                  <p:cNvCxnSpPr/>
                  <p:nvPr/>
                </p:nvCxnSpPr>
                <p:spPr bwMode="auto">
                  <a:xfrm>
                    <a:off x="2880338" y="3824270"/>
                    <a:ext cx="1402518" cy="0"/>
                  </a:xfrm>
                  <a:prstGeom prst="line">
                    <a:avLst/>
                  </a:prstGeom>
                  <a:solidFill>
                    <a:schemeClr val="accent2"/>
                  </a:solidFill>
                  <a:ln w="158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60453" name="TextBox 43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545497" y="3977876"/>
                    <a:ext cx="1989971" cy="2808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marL="169863" indent="-169863"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defTabSz="912813"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371725" indent="-85725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828925" indent="-85725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286125" indent="-85725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743325" indent="-85725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9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buClr>
                        <a:srgbClr val="879BAA"/>
                      </a:buClr>
                    </a:pPr>
                    <a:r>
                      <a:rPr lang="ru-RU" altLang="ru-RU" sz="1000">
                        <a:solidFill>
                          <a:srgbClr val="000000"/>
                        </a:solidFill>
                        <a:cs typeface="Arial" panose="020B0604020202020204" pitchFamily="34" charset="0"/>
                      </a:rPr>
                      <a:t>Коммерческий учёт</a:t>
                    </a:r>
                  </a:p>
                </p:txBody>
              </p:sp>
              <p:cxnSp>
                <p:nvCxnSpPr>
                  <p:cNvPr id="60454" name="Straight Connector 44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2689226" y="3825044"/>
                    <a:ext cx="766651" cy="339272"/>
                  </a:xfrm>
                  <a:prstGeom prst="line">
                    <a:avLst/>
                  </a:prstGeom>
                  <a:noFill/>
                  <a:ln w="12700" algn="ctr">
                    <a:solidFill>
                      <a:schemeClr val="tx2"/>
                    </a:solidFill>
                    <a:round/>
                    <a:headEnd/>
                    <a:tailEnd/>
                  </a:ln>
                </p:spPr>
              </p:cxnSp>
            </p:grpSp>
          </p:grpSp>
          <p:sp>
            <p:nvSpPr>
              <p:cNvPr id="38" name="Rectangle 37"/>
              <p:cNvSpPr/>
              <p:nvPr/>
            </p:nvSpPr>
            <p:spPr>
              <a:xfrm>
                <a:off x="3729398" y="4148358"/>
                <a:ext cx="1151440" cy="2172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 defTabSz="914345">
                  <a:lnSpc>
                    <a:spcPct val="110000"/>
                  </a:lnSpc>
                  <a:defRPr/>
                </a:pPr>
                <a:endParaRPr lang="ru-RU" sz="14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0446" name="TextBox 35"/>
            <p:cNvSpPr txBox="1">
              <a:spLocks noChangeArrowheads="1"/>
            </p:cNvSpPr>
            <p:nvPr/>
          </p:nvSpPr>
          <p:spPr bwMode="auto">
            <a:xfrm>
              <a:off x="3674075" y="4282239"/>
              <a:ext cx="886460" cy="33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ru-RU" altLang="ru-RU" sz="1000"/>
                <a:t>Восстановление</a:t>
              </a:r>
            </a:p>
            <a:p>
              <a:pPr algn="r">
                <a:lnSpc>
                  <a:spcPct val="110000"/>
                </a:lnSpc>
              </a:pPr>
              <a:r>
                <a:rPr lang="ru-RU" altLang="ru-RU" sz="1000"/>
                <a:t>пропуска</a:t>
              </a:r>
            </a:p>
          </p:txBody>
        </p:sp>
      </p:grpSp>
      <p:grpSp>
        <p:nvGrpSpPr>
          <p:cNvPr id="60424" name="Group 54"/>
          <p:cNvGrpSpPr>
            <a:grpSpLocks/>
          </p:cNvGrpSpPr>
          <p:nvPr/>
        </p:nvGrpSpPr>
        <p:grpSpPr bwMode="auto">
          <a:xfrm>
            <a:off x="904875" y="5210175"/>
            <a:ext cx="4078288" cy="944563"/>
            <a:chOff x="539751" y="5210800"/>
            <a:chExt cx="4077934" cy="943472"/>
          </a:xfrm>
        </p:grpSpPr>
        <p:grpSp>
          <p:nvGrpSpPr>
            <p:cNvPr id="60441" name="Group 5"/>
            <p:cNvGrpSpPr>
              <a:grpSpLocks/>
            </p:cNvGrpSpPr>
            <p:nvPr/>
          </p:nvGrpSpPr>
          <p:grpSpPr bwMode="auto">
            <a:xfrm>
              <a:off x="539751" y="5210800"/>
              <a:ext cx="4077934" cy="943472"/>
              <a:chOff x="598811" y="2327915"/>
              <a:chExt cx="7320812" cy="2919655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3656512" y="4511523"/>
                <a:ext cx="1151268" cy="1423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 defTabSz="914345">
                  <a:lnSpc>
                    <a:spcPct val="110000"/>
                  </a:lnSpc>
                  <a:defRPr/>
                </a:pPr>
                <a:endParaRPr lang="ru-RU" sz="14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60444" name="Picture 1" descr="image00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811" y="2327915"/>
                <a:ext cx="7320812" cy="29196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0442" name="TextBox 56"/>
            <p:cNvSpPr txBox="1">
              <a:spLocks noChangeArrowheads="1"/>
            </p:cNvSpPr>
            <p:nvPr/>
          </p:nvSpPr>
          <p:spPr bwMode="auto">
            <a:xfrm>
              <a:off x="3476905" y="5236200"/>
              <a:ext cx="108363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ru-RU" altLang="ru-RU" sz="1000"/>
                <a:t>Восстановленные</a:t>
              </a:r>
            </a:p>
            <a:p>
              <a:pPr algn="r">
                <a:lnSpc>
                  <a:spcPct val="110000"/>
                </a:lnSpc>
              </a:pPr>
              <a:r>
                <a:rPr lang="ru-RU" altLang="ru-RU" sz="1000"/>
                <a:t>данные</a:t>
              </a:r>
            </a:p>
          </p:txBody>
        </p:sp>
      </p:grpSp>
      <p:sp>
        <p:nvSpPr>
          <p:cNvPr id="60425" name="TextBox 59"/>
          <p:cNvSpPr txBox="1">
            <a:spLocks noChangeArrowheads="1"/>
          </p:cNvSpPr>
          <p:nvPr/>
        </p:nvSpPr>
        <p:spPr bwMode="auto">
          <a:xfrm>
            <a:off x="5103813" y="3425825"/>
            <a:ext cx="2865437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</a:pPr>
            <a:r>
              <a:rPr lang="ru-RU" altLang="ru-RU" sz="1000"/>
              <a:t>Построение портретов абонента</a:t>
            </a:r>
          </a:p>
        </p:txBody>
      </p:sp>
      <p:grpSp>
        <p:nvGrpSpPr>
          <p:cNvPr id="60426" name="Group 60"/>
          <p:cNvGrpSpPr>
            <a:grpSpLocks/>
          </p:cNvGrpSpPr>
          <p:nvPr/>
        </p:nvGrpSpPr>
        <p:grpSpPr bwMode="auto">
          <a:xfrm>
            <a:off x="5103813" y="5675313"/>
            <a:ext cx="4025900" cy="468312"/>
            <a:chOff x="4722813" y="5668232"/>
            <a:chExt cx="4025900" cy="468497"/>
          </a:xfrm>
        </p:grpSpPr>
        <p:pic>
          <p:nvPicPr>
            <p:cNvPr id="60439" name="Picture 6" descr="D:\docs\clpg docs\office clp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2813" y="5668232"/>
              <a:ext cx="4025900" cy="468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40" name="TextBox 62"/>
            <p:cNvSpPr txBox="1">
              <a:spLocks noChangeArrowheads="1"/>
            </p:cNvSpPr>
            <p:nvPr/>
          </p:nvSpPr>
          <p:spPr bwMode="gray">
            <a:xfrm>
              <a:off x="4753293" y="5901153"/>
              <a:ext cx="399541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71450" indent="-17145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71725" indent="-85725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828925" indent="-85725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86125" indent="-85725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743325" indent="-85725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Clr>
                  <a:srgbClr val="879BAA"/>
                </a:buClr>
              </a:pPr>
              <a:r>
                <a:rPr lang="ru-RU" altLang="ru-RU" sz="1000">
                  <a:solidFill>
                    <a:srgbClr val="000000"/>
                  </a:solidFill>
                  <a:cs typeface="Arial" panose="020B0604020202020204" pitchFamily="34" charset="0"/>
                </a:rPr>
                <a:t>Офисные здания</a:t>
              </a:r>
            </a:p>
          </p:txBody>
        </p:sp>
      </p:grpSp>
      <p:grpSp>
        <p:nvGrpSpPr>
          <p:cNvPr id="60427" name="Group 63"/>
          <p:cNvGrpSpPr>
            <a:grpSpLocks/>
          </p:cNvGrpSpPr>
          <p:nvPr/>
        </p:nvGrpSpPr>
        <p:grpSpPr bwMode="auto">
          <a:xfrm>
            <a:off x="5097463" y="5132388"/>
            <a:ext cx="4032250" cy="488950"/>
            <a:chOff x="4716463" y="5131676"/>
            <a:chExt cx="4032250" cy="489602"/>
          </a:xfrm>
        </p:grpSpPr>
        <p:pic>
          <p:nvPicPr>
            <p:cNvPr id="60437" name="Picture 5" descr="D:\docs\clpg docs\hospital clp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463" y="5131676"/>
              <a:ext cx="4032249" cy="489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8" name="TextBox 65"/>
            <p:cNvSpPr txBox="1">
              <a:spLocks noChangeArrowheads="1"/>
            </p:cNvSpPr>
            <p:nvPr/>
          </p:nvSpPr>
          <p:spPr bwMode="gray">
            <a:xfrm>
              <a:off x="4760913" y="5375146"/>
              <a:ext cx="398780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71450" indent="-17145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71725" indent="-85725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828925" indent="-85725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86125" indent="-85725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743325" indent="-85725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Clr>
                  <a:srgbClr val="879BAA"/>
                </a:buClr>
              </a:pPr>
              <a:r>
                <a:rPr lang="ru-RU" altLang="ru-RU" sz="1000">
                  <a:solidFill>
                    <a:srgbClr val="000000"/>
                  </a:solidFill>
                  <a:cs typeface="Arial" panose="020B0604020202020204" pitchFamily="34" charset="0"/>
                </a:rPr>
                <a:t>Больницы</a:t>
              </a:r>
            </a:p>
          </p:txBody>
        </p:sp>
      </p:grpSp>
      <p:grpSp>
        <p:nvGrpSpPr>
          <p:cNvPr id="60428" name="Group 66"/>
          <p:cNvGrpSpPr>
            <a:grpSpLocks/>
          </p:cNvGrpSpPr>
          <p:nvPr/>
        </p:nvGrpSpPr>
        <p:grpSpPr bwMode="auto">
          <a:xfrm>
            <a:off x="5103813" y="3608388"/>
            <a:ext cx="4025900" cy="476250"/>
            <a:chOff x="4722813" y="3608370"/>
            <a:chExt cx="4025900" cy="475969"/>
          </a:xfrm>
        </p:grpSpPr>
        <p:pic>
          <p:nvPicPr>
            <p:cNvPr id="60435" name="Picture 2" descr="D:\docs\clpg docs\residential clp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2813" y="3608370"/>
              <a:ext cx="4025900" cy="475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6" name="TextBox 68"/>
            <p:cNvSpPr txBox="1">
              <a:spLocks noChangeArrowheads="1"/>
            </p:cNvSpPr>
            <p:nvPr/>
          </p:nvSpPr>
          <p:spPr bwMode="gray">
            <a:xfrm>
              <a:off x="4760913" y="3835291"/>
              <a:ext cx="398779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71450" indent="-17145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71725" indent="-85725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828925" indent="-85725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86125" indent="-85725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743325" indent="-85725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Clr>
                  <a:srgbClr val="879BAA"/>
                </a:buClr>
              </a:pPr>
              <a:r>
                <a:rPr lang="ru-RU" altLang="ru-RU" sz="1000">
                  <a:solidFill>
                    <a:srgbClr val="000000"/>
                  </a:solidFill>
                  <a:cs typeface="Arial" panose="020B0604020202020204" pitchFamily="34" charset="0"/>
                </a:rPr>
                <a:t>Жилые дома</a:t>
              </a:r>
            </a:p>
          </p:txBody>
        </p:sp>
      </p:grpSp>
      <p:grpSp>
        <p:nvGrpSpPr>
          <p:cNvPr id="60429" name="Group 69"/>
          <p:cNvGrpSpPr>
            <a:grpSpLocks/>
          </p:cNvGrpSpPr>
          <p:nvPr/>
        </p:nvGrpSpPr>
        <p:grpSpPr bwMode="auto">
          <a:xfrm>
            <a:off x="5105400" y="4598988"/>
            <a:ext cx="4024313" cy="479425"/>
            <a:chOff x="4724083" y="4598433"/>
            <a:chExt cx="4024630" cy="480256"/>
          </a:xfrm>
        </p:grpSpPr>
        <p:pic>
          <p:nvPicPr>
            <p:cNvPr id="60433" name="Picture 4" descr="D:\docs\clpg docs\kindergarten clp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083" y="4598433"/>
              <a:ext cx="4024629" cy="480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4" name="TextBox 71"/>
            <p:cNvSpPr txBox="1">
              <a:spLocks noChangeArrowheads="1"/>
            </p:cNvSpPr>
            <p:nvPr/>
          </p:nvSpPr>
          <p:spPr bwMode="gray">
            <a:xfrm>
              <a:off x="4760913" y="4827687"/>
              <a:ext cx="398780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71450" indent="-17145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71725" indent="-85725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828925" indent="-85725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86125" indent="-85725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743325" indent="-85725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Clr>
                  <a:srgbClr val="879BAA"/>
                </a:buClr>
              </a:pPr>
              <a:r>
                <a:rPr lang="ru-RU" altLang="ru-RU" sz="1000">
                  <a:solidFill>
                    <a:srgbClr val="000000"/>
                  </a:solidFill>
                  <a:cs typeface="Arial" panose="020B0604020202020204" pitchFamily="34" charset="0"/>
                </a:rPr>
                <a:t>Детские сады</a:t>
              </a:r>
            </a:p>
          </p:txBody>
        </p:sp>
      </p:grpSp>
      <p:grpSp>
        <p:nvGrpSpPr>
          <p:cNvPr id="60430" name="Group 72"/>
          <p:cNvGrpSpPr>
            <a:grpSpLocks/>
          </p:cNvGrpSpPr>
          <p:nvPr/>
        </p:nvGrpSpPr>
        <p:grpSpPr bwMode="auto">
          <a:xfrm>
            <a:off x="5097463" y="4106863"/>
            <a:ext cx="4032250" cy="496887"/>
            <a:chOff x="4716463" y="4106147"/>
            <a:chExt cx="4032250" cy="497127"/>
          </a:xfrm>
        </p:grpSpPr>
        <p:pic>
          <p:nvPicPr>
            <p:cNvPr id="60431" name="Picture 3" descr="D:\docs\clpg docs\school clp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463" y="4106147"/>
              <a:ext cx="4032249" cy="497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2" name="TextBox 74"/>
            <p:cNvSpPr txBox="1">
              <a:spLocks noChangeArrowheads="1"/>
            </p:cNvSpPr>
            <p:nvPr/>
          </p:nvSpPr>
          <p:spPr bwMode="gray">
            <a:xfrm>
              <a:off x="4760913" y="4327466"/>
              <a:ext cx="398780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71450" indent="-171450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71725" indent="-85725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828925" indent="-85725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86125" indent="-85725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743325" indent="-85725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Clr>
                  <a:srgbClr val="879BAA"/>
                </a:buClr>
              </a:pPr>
              <a:r>
                <a:rPr lang="ru-RU" altLang="ru-RU" sz="1000">
                  <a:solidFill>
                    <a:srgbClr val="000000"/>
                  </a:solidFill>
                  <a:cs typeface="Arial" panose="020B0604020202020204" pitchFamily="34" charset="0"/>
                </a:rPr>
                <a:t>Школы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Группа 27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29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61536" name="Picture 2" descr="D:\лого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1444" name="Group 121"/>
          <p:cNvGrpSpPr>
            <a:grpSpLocks/>
          </p:cNvGrpSpPr>
          <p:nvPr/>
        </p:nvGrpSpPr>
        <p:grpSpPr bwMode="auto">
          <a:xfrm>
            <a:off x="1371600" y="2787650"/>
            <a:ext cx="1733550" cy="941388"/>
            <a:chOff x="1287463" y="3862388"/>
            <a:chExt cx="1733550" cy="941387"/>
          </a:xfrm>
        </p:grpSpPr>
        <p:sp>
          <p:nvSpPr>
            <p:cNvPr id="61495" name="Rectangle 48"/>
            <p:cNvSpPr>
              <a:spLocks noChangeArrowheads="1"/>
            </p:cNvSpPr>
            <p:nvPr/>
          </p:nvSpPr>
          <p:spPr bwMode="auto">
            <a:xfrm>
              <a:off x="1954977" y="3948512"/>
              <a:ext cx="61016" cy="187424"/>
            </a:xfrm>
            <a:prstGeom prst="rect">
              <a:avLst/>
            </a:prstGeom>
            <a:noFill/>
            <a:ln w="15875" algn="ctr">
              <a:solidFill>
                <a:srgbClr val="F66E1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71725" indent="-8572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828925" indent="-8572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86125" indent="-8572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743325" indent="-8572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 eaLnBrk="1" hangingPunct="1">
                <a:lnSpc>
                  <a:spcPct val="110000"/>
                </a:lnSpc>
                <a:spcBef>
                  <a:spcPct val="50000"/>
                </a:spcBef>
              </a:pPr>
              <a:endParaRPr lang="ru-RU" altLang="ru-RU"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1496" name="Rectangle 49"/>
            <p:cNvSpPr>
              <a:spLocks noChangeArrowheads="1"/>
            </p:cNvSpPr>
            <p:nvPr/>
          </p:nvSpPr>
          <p:spPr bwMode="auto">
            <a:xfrm>
              <a:off x="2357924" y="3945223"/>
              <a:ext cx="61016" cy="187424"/>
            </a:xfrm>
            <a:prstGeom prst="rect">
              <a:avLst/>
            </a:prstGeom>
            <a:noFill/>
            <a:ln w="15875" algn="ctr">
              <a:solidFill>
                <a:srgbClr val="F66E1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71725" indent="-8572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828925" indent="-8572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86125" indent="-8572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743325" indent="-8572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 eaLnBrk="1" hangingPunct="1">
                <a:lnSpc>
                  <a:spcPct val="110000"/>
                </a:lnSpc>
                <a:spcBef>
                  <a:spcPct val="50000"/>
                </a:spcBef>
              </a:pPr>
              <a:endParaRPr lang="ru-RU" altLang="ru-RU"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1497" name="Rectangle 50"/>
            <p:cNvSpPr>
              <a:spLocks noChangeArrowheads="1"/>
            </p:cNvSpPr>
            <p:nvPr/>
          </p:nvSpPr>
          <p:spPr bwMode="auto">
            <a:xfrm>
              <a:off x="2695327" y="3955986"/>
              <a:ext cx="91525" cy="187424"/>
            </a:xfrm>
            <a:prstGeom prst="rect">
              <a:avLst/>
            </a:prstGeom>
            <a:noFill/>
            <a:ln w="15875" algn="ctr">
              <a:solidFill>
                <a:srgbClr val="F66E1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71725" indent="-8572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828925" indent="-8572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86125" indent="-8572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743325" indent="-8572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 eaLnBrk="1" hangingPunct="1">
                <a:lnSpc>
                  <a:spcPct val="110000"/>
                </a:lnSpc>
                <a:spcBef>
                  <a:spcPct val="50000"/>
                </a:spcBef>
              </a:pPr>
              <a:endParaRPr lang="ru-RU" altLang="ru-RU"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grpSp>
          <p:nvGrpSpPr>
            <p:cNvPr id="61498" name="Group 3"/>
            <p:cNvGrpSpPr>
              <a:grpSpLocks noChangeAspect="1"/>
            </p:cNvGrpSpPr>
            <p:nvPr/>
          </p:nvGrpSpPr>
          <p:grpSpPr bwMode="auto">
            <a:xfrm>
              <a:off x="1287463" y="3862388"/>
              <a:ext cx="1733550" cy="941387"/>
              <a:chOff x="811" y="2433"/>
              <a:chExt cx="1092" cy="593"/>
            </a:xfrm>
          </p:grpSpPr>
          <p:sp>
            <p:nvSpPr>
              <p:cNvPr id="61499" name="AutoShape 2"/>
              <p:cNvSpPr>
                <a:spLocks noChangeAspect="1" noChangeArrowheads="1" noTextEdit="1"/>
              </p:cNvSpPr>
              <p:nvPr/>
            </p:nvSpPr>
            <p:spPr bwMode="auto">
              <a:xfrm>
                <a:off x="811" y="2433"/>
                <a:ext cx="1088" cy="5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00" name="Rectangle 4"/>
              <p:cNvSpPr>
                <a:spLocks noChangeArrowheads="1"/>
              </p:cNvSpPr>
              <p:nvPr/>
            </p:nvSpPr>
            <p:spPr bwMode="auto">
              <a:xfrm>
                <a:off x="811" y="2433"/>
                <a:ext cx="1092" cy="59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3717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8289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2861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7433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10000"/>
                  </a:lnSpc>
                </a:pPr>
                <a:endParaRPr lang="ru-RU" altLang="ru-RU" sz="1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61501" name="Rectangle 5"/>
              <p:cNvSpPr>
                <a:spLocks noChangeArrowheads="1"/>
              </p:cNvSpPr>
              <p:nvPr/>
            </p:nvSpPr>
            <p:spPr bwMode="auto">
              <a:xfrm>
                <a:off x="969" y="2473"/>
                <a:ext cx="914" cy="48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3717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8289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2861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7433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10000"/>
                  </a:lnSpc>
                </a:pPr>
                <a:endParaRPr lang="ru-RU" altLang="ru-RU" sz="1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61502" name="Rectangle 6"/>
              <p:cNvSpPr>
                <a:spLocks noChangeArrowheads="1"/>
              </p:cNvSpPr>
              <p:nvPr/>
            </p:nvSpPr>
            <p:spPr bwMode="auto">
              <a:xfrm>
                <a:off x="969" y="2473"/>
                <a:ext cx="914" cy="483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3717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8289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2861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7433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10000"/>
                  </a:lnSpc>
                </a:pPr>
                <a:endParaRPr lang="ru-RU" altLang="ru-RU" sz="1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61503" name="Line 7"/>
              <p:cNvSpPr>
                <a:spLocks noChangeShapeType="1"/>
              </p:cNvSpPr>
              <p:nvPr/>
            </p:nvSpPr>
            <p:spPr bwMode="auto">
              <a:xfrm>
                <a:off x="969" y="2473"/>
                <a:ext cx="9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04" name="Line 8"/>
              <p:cNvSpPr>
                <a:spLocks noChangeShapeType="1"/>
              </p:cNvSpPr>
              <p:nvPr/>
            </p:nvSpPr>
            <p:spPr bwMode="auto">
              <a:xfrm>
                <a:off x="969" y="2956"/>
                <a:ext cx="9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05" name="Line 9"/>
              <p:cNvSpPr>
                <a:spLocks noChangeShapeType="1"/>
              </p:cNvSpPr>
              <p:nvPr/>
            </p:nvSpPr>
            <p:spPr bwMode="auto">
              <a:xfrm flipV="1">
                <a:off x="1883" y="2473"/>
                <a:ext cx="1" cy="4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06" name="Line 10"/>
              <p:cNvSpPr>
                <a:spLocks noChangeShapeType="1"/>
              </p:cNvSpPr>
              <p:nvPr/>
            </p:nvSpPr>
            <p:spPr bwMode="auto">
              <a:xfrm flipV="1">
                <a:off x="969" y="2473"/>
                <a:ext cx="1" cy="4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07" name="Line 11"/>
              <p:cNvSpPr>
                <a:spLocks noChangeShapeType="1"/>
              </p:cNvSpPr>
              <p:nvPr/>
            </p:nvSpPr>
            <p:spPr bwMode="auto">
              <a:xfrm>
                <a:off x="969" y="2956"/>
                <a:ext cx="9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08" name="Line 12"/>
              <p:cNvSpPr>
                <a:spLocks noChangeShapeType="1"/>
              </p:cNvSpPr>
              <p:nvPr/>
            </p:nvSpPr>
            <p:spPr bwMode="auto">
              <a:xfrm flipV="1">
                <a:off x="969" y="2473"/>
                <a:ext cx="1" cy="4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09" name="Line 13"/>
              <p:cNvSpPr>
                <a:spLocks noChangeShapeType="1"/>
              </p:cNvSpPr>
              <p:nvPr/>
            </p:nvSpPr>
            <p:spPr bwMode="auto">
              <a:xfrm flipV="1">
                <a:off x="1615" y="2945"/>
                <a:ext cx="1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10" name="Line 14"/>
              <p:cNvSpPr>
                <a:spLocks noChangeShapeType="1"/>
              </p:cNvSpPr>
              <p:nvPr/>
            </p:nvSpPr>
            <p:spPr bwMode="auto">
              <a:xfrm>
                <a:off x="1615" y="2473"/>
                <a:ext cx="1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11" name="Rectangle 15"/>
              <p:cNvSpPr>
                <a:spLocks noChangeArrowheads="1"/>
              </p:cNvSpPr>
              <p:nvPr/>
            </p:nvSpPr>
            <p:spPr bwMode="auto">
              <a:xfrm>
                <a:off x="1462" y="2967"/>
                <a:ext cx="284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3717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8289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2861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7433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4400" eaLnBrk="1" hangingPunct="1"/>
                <a:r>
                  <a:rPr lang="ru-RU" altLang="ru-RU" sz="600">
                    <a:solidFill>
                      <a:srgbClr val="000000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rPr>
                  <a:t>24</a:t>
                </a:r>
                <a:r>
                  <a:rPr lang="en-US" altLang="ru-RU" sz="600">
                    <a:solidFill>
                      <a:srgbClr val="000000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rPr>
                  <a:t>/10/</a:t>
                </a:r>
                <a:r>
                  <a:rPr lang="ru-RU" altLang="ru-RU" sz="600">
                    <a:solidFill>
                      <a:srgbClr val="000000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rPr>
                  <a:t>2011</a:t>
                </a:r>
                <a:endParaRPr lang="ru-RU" altLang="ru-RU" sz="18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61512" name="Line 16"/>
              <p:cNvSpPr>
                <a:spLocks noChangeShapeType="1"/>
              </p:cNvSpPr>
              <p:nvPr/>
            </p:nvSpPr>
            <p:spPr bwMode="auto">
              <a:xfrm>
                <a:off x="969" y="2872"/>
                <a:ext cx="1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13" name="Line 17"/>
              <p:cNvSpPr>
                <a:spLocks noChangeShapeType="1"/>
              </p:cNvSpPr>
              <p:nvPr/>
            </p:nvSpPr>
            <p:spPr bwMode="auto">
              <a:xfrm flipH="1">
                <a:off x="1875" y="2872"/>
                <a:ext cx="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14" name="Rectangle 18"/>
              <p:cNvSpPr>
                <a:spLocks noChangeArrowheads="1"/>
              </p:cNvSpPr>
              <p:nvPr/>
            </p:nvSpPr>
            <p:spPr bwMode="auto">
              <a:xfrm>
                <a:off x="846" y="2843"/>
                <a:ext cx="109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3717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8289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2861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7433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4400" eaLnBrk="1" hangingPunct="1"/>
                <a:r>
                  <a:rPr lang="ru-RU" altLang="ru-RU" sz="600">
                    <a:solidFill>
                      <a:srgbClr val="000000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rPr>
                  <a:t>1000</a:t>
                </a:r>
                <a:endParaRPr lang="ru-RU" altLang="ru-RU" sz="18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61515" name="Line 19"/>
              <p:cNvSpPr>
                <a:spLocks noChangeShapeType="1"/>
              </p:cNvSpPr>
              <p:nvPr/>
            </p:nvSpPr>
            <p:spPr bwMode="auto">
              <a:xfrm>
                <a:off x="969" y="2777"/>
                <a:ext cx="1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16" name="Line 20"/>
              <p:cNvSpPr>
                <a:spLocks noChangeShapeType="1"/>
              </p:cNvSpPr>
              <p:nvPr/>
            </p:nvSpPr>
            <p:spPr bwMode="auto">
              <a:xfrm flipH="1">
                <a:off x="1875" y="2777"/>
                <a:ext cx="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17" name="Rectangle 21"/>
              <p:cNvSpPr>
                <a:spLocks noChangeArrowheads="1"/>
              </p:cNvSpPr>
              <p:nvPr/>
            </p:nvSpPr>
            <p:spPr bwMode="auto">
              <a:xfrm>
                <a:off x="846" y="2748"/>
                <a:ext cx="109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3717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8289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2861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7433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4400" eaLnBrk="1" hangingPunct="1"/>
                <a:r>
                  <a:rPr lang="ru-RU" altLang="ru-RU" sz="600">
                    <a:solidFill>
                      <a:srgbClr val="000000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rPr>
                  <a:t>1500</a:t>
                </a:r>
                <a:endParaRPr lang="ru-RU" altLang="ru-RU" sz="18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61518" name="Line 22"/>
              <p:cNvSpPr>
                <a:spLocks noChangeShapeType="1"/>
              </p:cNvSpPr>
              <p:nvPr/>
            </p:nvSpPr>
            <p:spPr bwMode="auto">
              <a:xfrm>
                <a:off x="969" y="2685"/>
                <a:ext cx="1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19" name="Line 23"/>
              <p:cNvSpPr>
                <a:spLocks noChangeShapeType="1"/>
              </p:cNvSpPr>
              <p:nvPr/>
            </p:nvSpPr>
            <p:spPr bwMode="auto">
              <a:xfrm flipH="1">
                <a:off x="1875" y="2685"/>
                <a:ext cx="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20" name="Rectangle 24"/>
              <p:cNvSpPr>
                <a:spLocks noChangeArrowheads="1"/>
              </p:cNvSpPr>
              <p:nvPr/>
            </p:nvSpPr>
            <p:spPr bwMode="auto">
              <a:xfrm>
                <a:off x="846" y="2656"/>
                <a:ext cx="109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3717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8289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2861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7433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4400" eaLnBrk="1" hangingPunct="1"/>
                <a:r>
                  <a:rPr lang="ru-RU" altLang="ru-RU" sz="600">
                    <a:solidFill>
                      <a:srgbClr val="000000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rPr>
                  <a:t>2000</a:t>
                </a:r>
                <a:endParaRPr lang="ru-RU" altLang="ru-RU" sz="18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61521" name="Line 25"/>
              <p:cNvSpPr>
                <a:spLocks noChangeShapeType="1"/>
              </p:cNvSpPr>
              <p:nvPr/>
            </p:nvSpPr>
            <p:spPr bwMode="auto">
              <a:xfrm>
                <a:off x="969" y="2590"/>
                <a:ext cx="1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22" name="Line 26"/>
              <p:cNvSpPr>
                <a:spLocks noChangeShapeType="1"/>
              </p:cNvSpPr>
              <p:nvPr/>
            </p:nvSpPr>
            <p:spPr bwMode="auto">
              <a:xfrm flipH="1">
                <a:off x="1875" y="2590"/>
                <a:ext cx="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23" name="Rectangle 27"/>
              <p:cNvSpPr>
                <a:spLocks noChangeArrowheads="1"/>
              </p:cNvSpPr>
              <p:nvPr/>
            </p:nvSpPr>
            <p:spPr bwMode="auto">
              <a:xfrm>
                <a:off x="846" y="2561"/>
                <a:ext cx="109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3717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8289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2861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7433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4400" eaLnBrk="1" hangingPunct="1"/>
                <a:r>
                  <a:rPr lang="ru-RU" altLang="ru-RU" sz="600">
                    <a:solidFill>
                      <a:srgbClr val="000000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rPr>
                  <a:t>2500</a:t>
                </a:r>
                <a:endParaRPr lang="ru-RU" altLang="ru-RU" sz="18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61524" name="Line 28"/>
              <p:cNvSpPr>
                <a:spLocks noChangeShapeType="1"/>
              </p:cNvSpPr>
              <p:nvPr/>
            </p:nvSpPr>
            <p:spPr bwMode="auto">
              <a:xfrm>
                <a:off x="969" y="2499"/>
                <a:ext cx="1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25" name="Line 29"/>
              <p:cNvSpPr>
                <a:spLocks noChangeShapeType="1"/>
              </p:cNvSpPr>
              <p:nvPr/>
            </p:nvSpPr>
            <p:spPr bwMode="auto">
              <a:xfrm flipH="1">
                <a:off x="1875" y="2499"/>
                <a:ext cx="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26" name="Rectangle 30"/>
              <p:cNvSpPr>
                <a:spLocks noChangeArrowheads="1"/>
              </p:cNvSpPr>
              <p:nvPr/>
            </p:nvSpPr>
            <p:spPr bwMode="auto">
              <a:xfrm>
                <a:off x="846" y="2470"/>
                <a:ext cx="109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3717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8289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2861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743325" indent="-85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4400" eaLnBrk="1" hangingPunct="1"/>
                <a:r>
                  <a:rPr lang="ru-RU" altLang="ru-RU" sz="600">
                    <a:solidFill>
                      <a:srgbClr val="000000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rPr>
                  <a:t>3000</a:t>
                </a:r>
                <a:endParaRPr lang="ru-RU" altLang="ru-RU" sz="18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61527" name="Line 31"/>
              <p:cNvSpPr>
                <a:spLocks noChangeShapeType="1"/>
              </p:cNvSpPr>
              <p:nvPr/>
            </p:nvSpPr>
            <p:spPr bwMode="auto">
              <a:xfrm>
                <a:off x="969" y="2473"/>
                <a:ext cx="9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28" name="Line 32"/>
              <p:cNvSpPr>
                <a:spLocks noChangeShapeType="1"/>
              </p:cNvSpPr>
              <p:nvPr/>
            </p:nvSpPr>
            <p:spPr bwMode="auto">
              <a:xfrm>
                <a:off x="969" y="2956"/>
                <a:ext cx="9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29" name="Line 33"/>
              <p:cNvSpPr>
                <a:spLocks noChangeShapeType="1"/>
              </p:cNvSpPr>
              <p:nvPr/>
            </p:nvSpPr>
            <p:spPr bwMode="auto">
              <a:xfrm flipV="1">
                <a:off x="1883" y="2473"/>
                <a:ext cx="1" cy="4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30" name="Line 34"/>
              <p:cNvSpPr>
                <a:spLocks noChangeShapeType="1"/>
              </p:cNvSpPr>
              <p:nvPr/>
            </p:nvSpPr>
            <p:spPr bwMode="auto">
              <a:xfrm flipV="1">
                <a:off x="969" y="2473"/>
                <a:ext cx="1" cy="4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31" name="Freeform 35"/>
              <p:cNvSpPr>
                <a:spLocks/>
              </p:cNvSpPr>
              <p:nvPr/>
            </p:nvSpPr>
            <p:spPr bwMode="auto">
              <a:xfrm>
                <a:off x="969" y="2532"/>
                <a:ext cx="268" cy="391"/>
              </a:xfrm>
              <a:custGeom>
                <a:avLst/>
                <a:gdLst>
                  <a:gd name="T0" fmla="*/ 0 w 268"/>
                  <a:gd name="T1" fmla="*/ 131 h 391"/>
                  <a:gd name="T2" fmla="*/ 4 w 268"/>
                  <a:gd name="T3" fmla="*/ 99 h 391"/>
                  <a:gd name="T4" fmla="*/ 8 w 268"/>
                  <a:gd name="T5" fmla="*/ 62 h 391"/>
                  <a:gd name="T6" fmla="*/ 11 w 268"/>
                  <a:gd name="T7" fmla="*/ 84 h 391"/>
                  <a:gd name="T8" fmla="*/ 15 w 268"/>
                  <a:gd name="T9" fmla="*/ 84 h 391"/>
                  <a:gd name="T10" fmla="*/ 19 w 268"/>
                  <a:gd name="T11" fmla="*/ 194 h 391"/>
                  <a:gd name="T12" fmla="*/ 23 w 268"/>
                  <a:gd name="T13" fmla="*/ 150 h 391"/>
                  <a:gd name="T14" fmla="*/ 27 w 268"/>
                  <a:gd name="T15" fmla="*/ 51 h 391"/>
                  <a:gd name="T16" fmla="*/ 31 w 268"/>
                  <a:gd name="T17" fmla="*/ 80 h 391"/>
                  <a:gd name="T18" fmla="*/ 39 w 268"/>
                  <a:gd name="T19" fmla="*/ 88 h 391"/>
                  <a:gd name="T20" fmla="*/ 43 w 268"/>
                  <a:gd name="T21" fmla="*/ 391 h 391"/>
                  <a:gd name="T22" fmla="*/ 51 w 268"/>
                  <a:gd name="T23" fmla="*/ 106 h 391"/>
                  <a:gd name="T24" fmla="*/ 51 w 268"/>
                  <a:gd name="T25" fmla="*/ 102 h 391"/>
                  <a:gd name="T26" fmla="*/ 55 w 268"/>
                  <a:gd name="T27" fmla="*/ 201 h 391"/>
                  <a:gd name="T28" fmla="*/ 63 w 268"/>
                  <a:gd name="T29" fmla="*/ 175 h 391"/>
                  <a:gd name="T30" fmla="*/ 67 w 268"/>
                  <a:gd name="T31" fmla="*/ 234 h 391"/>
                  <a:gd name="T32" fmla="*/ 71 w 268"/>
                  <a:gd name="T33" fmla="*/ 73 h 391"/>
                  <a:gd name="T34" fmla="*/ 75 w 268"/>
                  <a:gd name="T35" fmla="*/ 73 h 391"/>
                  <a:gd name="T36" fmla="*/ 79 w 268"/>
                  <a:gd name="T37" fmla="*/ 88 h 391"/>
                  <a:gd name="T38" fmla="*/ 86 w 268"/>
                  <a:gd name="T39" fmla="*/ 95 h 391"/>
                  <a:gd name="T40" fmla="*/ 90 w 268"/>
                  <a:gd name="T41" fmla="*/ 223 h 391"/>
                  <a:gd name="T42" fmla="*/ 94 w 268"/>
                  <a:gd name="T43" fmla="*/ 289 h 391"/>
                  <a:gd name="T44" fmla="*/ 98 w 268"/>
                  <a:gd name="T45" fmla="*/ 194 h 391"/>
                  <a:gd name="T46" fmla="*/ 102 w 268"/>
                  <a:gd name="T47" fmla="*/ 0 h 391"/>
                  <a:gd name="T48" fmla="*/ 106 w 268"/>
                  <a:gd name="T49" fmla="*/ 14 h 391"/>
                  <a:gd name="T50" fmla="*/ 110 w 268"/>
                  <a:gd name="T51" fmla="*/ 62 h 391"/>
                  <a:gd name="T52" fmla="*/ 114 w 268"/>
                  <a:gd name="T53" fmla="*/ 84 h 391"/>
                  <a:gd name="T54" fmla="*/ 118 w 268"/>
                  <a:gd name="T55" fmla="*/ 99 h 391"/>
                  <a:gd name="T56" fmla="*/ 122 w 268"/>
                  <a:gd name="T57" fmla="*/ 113 h 391"/>
                  <a:gd name="T58" fmla="*/ 130 w 268"/>
                  <a:gd name="T59" fmla="*/ 216 h 391"/>
                  <a:gd name="T60" fmla="*/ 130 w 268"/>
                  <a:gd name="T61" fmla="*/ 270 h 391"/>
                  <a:gd name="T62" fmla="*/ 134 w 268"/>
                  <a:gd name="T63" fmla="*/ 197 h 391"/>
                  <a:gd name="T64" fmla="*/ 138 w 268"/>
                  <a:gd name="T65" fmla="*/ 33 h 391"/>
                  <a:gd name="T66" fmla="*/ 142 w 268"/>
                  <a:gd name="T67" fmla="*/ 77 h 391"/>
                  <a:gd name="T68" fmla="*/ 146 w 268"/>
                  <a:gd name="T69" fmla="*/ 106 h 391"/>
                  <a:gd name="T70" fmla="*/ 146 w 268"/>
                  <a:gd name="T71" fmla="*/ 95 h 391"/>
                  <a:gd name="T72" fmla="*/ 153 w 268"/>
                  <a:gd name="T73" fmla="*/ 80 h 391"/>
                  <a:gd name="T74" fmla="*/ 161 w 268"/>
                  <a:gd name="T75" fmla="*/ 84 h 391"/>
                  <a:gd name="T76" fmla="*/ 165 w 268"/>
                  <a:gd name="T77" fmla="*/ 109 h 391"/>
                  <a:gd name="T78" fmla="*/ 169 w 268"/>
                  <a:gd name="T79" fmla="*/ 219 h 391"/>
                  <a:gd name="T80" fmla="*/ 169 w 268"/>
                  <a:gd name="T81" fmla="*/ 216 h 391"/>
                  <a:gd name="T82" fmla="*/ 173 w 268"/>
                  <a:gd name="T83" fmla="*/ 120 h 391"/>
                  <a:gd name="T84" fmla="*/ 177 w 268"/>
                  <a:gd name="T85" fmla="*/ 91 h 391"/>
                  <a:gd name="T86" fmla="*/ 185 w 268"/>
                  <a:gd name="T87" fmla="*/ 117 h 391"/>
                  <a:gd name="T88" fmla="*/ 189 w 268"/>
                  <a:gd name="T89" fmla="*/ 106 h 391"/>
                  <a:gd name="T90" fmla="*/ 193 w 268"/>
                  <a:gd name="T91" fmla="*/ 91 h 391"/>
                  <a:gd name="T92" fmla="*/ 197 w 268"/>
                  <a:gd name="T93" fmla="*/ 113 h 391"/>
                  <a:gd name="T94" fmla="*/ 205 w 268"/>
                  <a:gd name="T95" fmla="*/ 88 h 391"/>
                  <a:gd name="T96" fmla="*/ 205 w 268"/>
                  <a:gd name="T97" fmla="*/ 73 h 391"/>
                  <a:gd name="T98" fmla="*/ 213 w 268"/>
                  <a:gd name="T99" fmla="*/ 18 h 391"/>
                  <a:gd name="T100" fmla="*/ 216 w 268"/>
                  <a:gd name="T101" fmla="*/ 131 h 391"/>
                  <a:gd name="T102" fmla="*/ 220 w 268"/>
                  <a:gd name="T103" fmla="*/ 99 h 391"/>
                  <a:gd name="T104" fmla="*/ 224 w 268"/>
                  <a:gd name="T105" fmla="*/ 91 h 391"/>
                  <a:gd name="T106" fmla="*/ 232 w 268"/>
                  <a:gd name="T107" fmla="*/ 88 h 391"/>
                  <a:gd name="T108" fmla="*/ 236 w 268"/>
                  <a:gd name="T109" fmla="*/ 102 h 391"/>
                  <a:gd name="T110" fmla="*/ 240 w 268"/>
                  <a:gd name="T111" fmla="*/ 117 h 391"/>
                  <a:gd name="T112" fmla="*/ 248 w 268"/>
                  <a:gd name="T113" fmla="*/ 208 h 391"/>
                  <a:gd name="T114" fmla="*/ 252 w 268"/>
                  <a:gd name="T115" fmla="*/ 7 h 391"/>
                  <a:gd name="T116" fmla="*/ 256 w 268"/>
                  <a:gd name="T117" fmla="*/ 109 h 391"/>
                  <a:gd name="T118" fmla="*/ 260 w 268"/>
                  <a:gd name="T119" fmla="*/ 84 h 391"/>
                  <a:gd name="T120" fmla="*/ 264 w 268"/>
                  <a:gd name="T121" fmla="*/ 88 h 391"/>
                  <a:gd name="T122" fmla="*/ 264 w 268"/>
                  <a:gd name="T123" fmla="*/ 88 h 391"/>
                  <a:gd name="T124" fmla="*/ 268 w 268"/>
                  <a:gd name="T125" fmla="*/ 95 h 39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68" h="391">
                    <a:moveTo>
                      <a:pt x="0" y="102"/>
                    </a:moveTo>
                    <a:lnTo>
                      <a:pt x="0" y="131"/>
                    </a:lnTo>
                    <a:lnTo>
                      <a:pt x="4" y="117"/>
                    </a:lnTo>
                    <a:lnTo>
                      <a:pt x="4" y="99"/>
                    </a:lnTo>
                    <a:lnTo>
                      <a:pt x="8" y="69"/>
                    </a:lnTo>
                    <a:lnTo>
                      <a:pt x="8" y="62"/>
                    </a:lnTo>
                    <a:lnTo>
                      <a:pt x="8" y="77"/>
                    </a:lnTo>
                    <a:lnTo>
                      <a:pt x="11" y="84"/>
                    </a:lnTo>
                    <a:lnTo>
                      <a:pt x="11" y="88"/>
                    </a:lnTo>
                    <a:lnTo>
                      <a:pt x="15" y="84"/>
                    </a:lnTo>
                    <a:lnTo>
                      <a:pt x="15" y="18"/>
                    </a:lnTo>
                    <a:lnTo>
                      <a:pt x="19" y="194"/>
                    </a:lnTo>
                    <a:lnTo>
                      <a:pt x="23" y="168"/>
                    </a:lnTo>
                    <a:lnTo>
                      <a:pt x="23" y="150"/>
                    </a:lnTo>
                    <a:lnTo>
                      <a:pt x="27" y="153"/>
                    </a:lnTo>
                    <a:lnTo>
                      <a:pt x="27" y="51"/>
                    </a:lnTo>
                    <a:lnTo>
                      <a:pt x="31" y="44"/>
                    </a:lnTo>
                    <a:lnTo>
                      <a:pt x="31" y="80"/>
                    </a:lnTo>
                    <a:lnTo>
                      <a:pt x="35" y="80"/>
                    </a:lnTo>
                    <a:lnTo>
                      <a:pt x="39" y="88"/>
                    </a:lnTo>
                    <a:lnTo>
                      <a:pt x="39" y="369"/>
                    </a:lnTo>
                    <a:lnTo>
                      <a:pt x="43" y="391"/>
                    </a:lnTo>
                    <a:lnTo>
                      <a:pt x="43" y="99"/>
                    </a:lnTo>
                    <a:lnTo>
                      <a:pt x="51" y="106"/>
                    </a:lnTo>
                    <a:lnTo>
                      <a:pt x="47" y="106"/>
                    </a:lnTo>
                    <a:lnTo>
                      <a:pt x="51" y="102"/>
                    </a:lnTo>
                    <a:lnTo>
                      <a:pt x="55" y="88"/>
                    </a:lnTo>
                    <a:lnTo>
                      <a:pt x="55" y="201"/>
                    </a:lnTo>
                    <a:lnTo>
                      <a:pt x="59" y="175"/>
                    </a:lnTo>
                    <a:lnTo>
                      <a:pt x="63" y="175"/>
                    </a:lnTo>
                    <a:lnTo>
                      <a:pt x="67" y="175"/>
                    </a:lnTo>
                    <a:lnTo>
                      <a:pt x="67" y="234"/>
                    </a:lnTo>
                    <a:lnTo>
                      <a:pt x="71" y="128"/>
                    </a:lnTo>
                    <a:lnTo>
                      <a:pt x="71" y="73"/>
                    </a:lnTo>
                    <a:lnTo>
                      <a:pt x="75" y="77"/>
                    </a:lnTo>
                    <a:lnTo>
                      <a:pt x="75" y="73"/>
                    </a:lnTo>
                    <a:lnTo>
                      <a:pt x="75" y="88"/>
                    </a:lnTo>
                    <a:lnTo>
                      <a:pt x="79" y="88"/>
                    </a:lnTo>
                    <a:lnTo>
                      <a:pt x="82" y="91"/>
                    </a:lnTo>
                    <a:lnTo>
                      <a:pt x="86" y="95"/>
                    </a:lnTo>
                    <a:lnTo>
                      <a:pt x="86" y="109"/>
                    </a:lnTo>
                    <a:lnTo>
                      <a:pt x="90" y="223"/>
                    </a:lnTo>
                    <a:lnTo>
                      <a:pt x="90" y="358"/>
                    </a:lnTo>
                    <a:lnTo>
                      <a:pt x="94" y="289"/>
                    </a:lnTo>
                    <a:lnTo>
                      <a:pt x="94" y="252"/>
                    </a:lnTo>
                    <a:lnTo>
                      <a:pt x="98" y="194"/>
                    </a:lnTo>
                    <a:lnTo>
                      <a:pt x="98" y="58"/>
                    </a:lnTo>
                    <a:lnTo>
                      <a:pt x="102" y="0"/>
                    </a:lnTo>
                    <a:lnTo>
                      <a:pt x="102" y="3"/>
                    </a:lnTo>
                    <a:lnTo>
                      <a:pt x="106" y="14"/>
                    </a:lnTo>
                    <a:lnTo>
                      <a:pt x="106" y="47"/>
                    </a:lnTo>
                    <a:lnTo>
                      <a:pt x="110" y="62"/>
                    </a:lnTo>
                    <a:lnTo>
                      <a:pt x="110" y="69"/>
                    </a:lnTo>
                    <a:lnTo>
                      <a:pt x="114" y="84"/>
                    </a:lnTo>
                    <a:lnTo>
                      <a:pt x="114" y="106"/>
                    </a:lnTo>
                    <a:lnTo>
                      <a:pt x="118" y="99"/>
                    </a:lnTo>
                    <a:lnTo>
                      <a:pt x="122" y="99"/>
                    </a:lnTo>
                    <a:lnTo>
                      <a:pt x="122" y="113"/>
                    </a:lnTo>
                    <a:lnTo>
                      <a:pt x="126" y="113"/>
                    </a:lnTo>
                    <a:lnTo>
                      <a:pt x="130" y="216"/>
                    </a:lnTo>
                    <a:lnTo>
                      <a:pt x="130" y="347"/>
                    </a:lnTo>
                    <a:lnTo>
                      <a:pt x="130" y="270"/>
                    </a:lnTo>
                    <a:lnTo>
                      <a:pt x="134" y="208"/>
                    </a:lnTo>
                    <a:lnTo>
                      <a:pt x="134" y="197"/>
                    </a:lnTo>
                    <a:lnTo>
                      <a:pt x="138" y="197"/>
                    </a:lnTo>
                    <a:lnTo>
                      <a:pt x="138" y="33"/>
                    </a:lnTo>
                    <a:lnTo>
                      <a:pt x="138" y="47"/>
                    </a:lnTo>
                    <a:lnTo>
                      <a:pt x="142" y="77"/>
                    </a:lnTo>
                    <a:lnTo>
                      <a:pt x="142" y="84"/>
                    </a:lnTo>
                    <a:lnTo>
                      <a:pt x="146" y="106"/>
                    </a:lnTo>
                    <a:lnTo>
                      <a:pt x="146" y="109"/>
                    </a:lnTo>
                    <a:lnTo>
                      <a:pt x="146" y="95"/>
                    </a:lnTo>
                    <a:lnTo>
                      <a:pt x="149" y="84"/>
                    </a:lnTo>
                    <a:lnTo>
                      <a:pt x="153" y="80"/>
                    </a:lnTo>
                    <a:lnTo>
                      <a:pt x="157" y="84"/>
                    </a:lnTo>
                    <a:lnTo>
                      <a:pt x="161" y="84"/>
                    </a:lnTo>
                    <a:lnTo>
                      <a:pt x="161" y="109"/>
                    </a:lnTo>
                    <a:lnTo>
                      <a:pt x="165" y="109"/>
                    </a:lnTo>
                    <a:lnTo>
                      <a:pt x="165" y="73"/>
                    </a:lnTo>
                    <a:lnTo>
                      <a:pt x="169" y="219"/>
                    </a:lnTo>
                    <a:lnTo>
                      <a:pt x="169" y="230"/>
                    </a:lnTo>
                    <a:lnTo>
                      <a:pt x="169" y="216"/>
                    </a:lnTo>
                    <a:lnTo>
                      <a:pt x="173" y="205"/>
                    </a:lnTo>
                    <a:lnTo>
                      <a:pt x="173" y="120"/>
                    </a:lnTo>
                    <a:lnTo>
                      <a:pt x="177" y="25"/>
                    </a:lnTo>
                    <a:lnTo>
                      <a:pt x="177" y="91"/>
                    </a:lnTo>
                    <a:lnTo>
                      <a:pt x="181" y="120"/>
                    </a:lnTo>
                    <a:lnTo>
                      <a:pt x="185" y="117"/>
                    </a:lnTo>
                    <a:lnTo>
                      <a:pt x="185" y="106"/>
                    </a:lnTo>
                    <a:lnTo>
                      <a:pt x="189" y="106"/>
                    </a:lnTo>
                    <a:lnTo>
                      <a:pt x="189" y="91"/>
                    </a:lnTo>
                    <a:lnTo>
                      <a:pt x="193" y="91"/>
                    </a:lnTo>
                    <a:lnTo>
                      <a:pt x="197" y="88"/>
                    </a:lnTo>
                    <a:lnTo>
                      <a:pt x="197" y="113"/>
                    </a:lnTo>
                    <a:lnTo>
                      <a:pt x="201" y="153"/>
                    </a:lnTo>
                    <a:lnTo>
                      <a:pt x="205" y="88"/>
                    </a:lnTo>
                    <a:lnTo>
                      <a:pt x="205" y="55"/>
                    </a:lnTo>
                    <a:lnTo>
                      <a:pt x="205" y="73"/>
                    </a:lnTo>
                    <a:lnTo>
                      <a:pt x="213" y="157"/>
                    </a:lnTo>
                    <a:lnTo>
                      <a:pt x="213" y="18"/>
                    </a:lnTo>
                    <a:lnTo>
                      <a:pt x="216" y="77"/>
                    </a:lnTo>
                    <a:lnTo>
                      <a:pt x="216" y="131"/>
                    </a:lnTo>
                    <a:lnTo>
                      <a:pt x="220" y="128"/>
                    </a:lnTo>
                    <a:lnTo>
                      <a:pt x="220" y="99"/>
                    </a:lnTo>
                    <a:lnTo>
                      <a:pt x="228" y="91"/>
                    </a:lnTo>
                    <a:lnTo>
                      <a:pt x="224" y="91"/>
                    </a:lnTo>
                    <a:lnTo>
                      <a:pt x="228" y="91"/>
                    </a:lnTo>
                    <a:lnTo>
                      <a:pt x="232" y="88"/>
                    </a:lnTo>
                    <a:lnTo>
                      <a:pt x="232" y="102"/>
                    </a:lnTo>
                    <a:lnTo>
                      <a:pt x="236" y="102"/>
                    </a:lnTo>
                    <a:lnTo>
                      <a:pt x="236" y="113"/>
                    </a:lnTo>
                    <a:lnTo>
                      <a:pt x="240" y="117"/>
                    </a:lnTo>
                    <a:lnTo>
                      <a:pt x="240" y="55"/>
                    </a:lnTo>
                    <a:lnTo>
                      <a:pt x="248" y="208"/>
                    </a:lnTo>
                    <a:lnTo>
                      <a:pt x="248" y="62"/>
                    </a:lnTo>
                    <a:lnTo>
                      <a:pt x="252" y="7"/>
                    </a:lnTo>
                    <a:lnTo>
                      <a:pt x="252" y="88"/>
                    </a:lnTo>
                    <a:lnTo>
                      <a:pt x="256" y="109"/>
                    </a:lnTo>
                    <a:lnTo>
                      <a:pt x="256" y="91"/>
                    </a:lnTo>
                    <a:lnTo>
                      <a:pt x="260" y="84"/>
                    </a:lnTo>
                    <a:lnTo>
                      <a:pt x="260" y="80"/>
                    </a:lnTo>
                    <a:lnTo>
                      <a:pt x="264" y="88"/>
                    </a:lnTo>
                    <a:lnTo>
                      <a:pt x="264" y="91"/>
                    </a:lnTo>
                    <a:lnTo>
                      <a:pt x="264" y="88"/>
                    </a:lnTo>
                    <a:lnTo>
                      <a:pt x="268" y="88"/>
                    </a:lnTo>
                    <a:lnTo>
                      <a:pt x="268" y="95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32" name="Freeform 36"/>
              <p:cNvSpPr>
                <a:spLocks/>
              </p:cNvSpPr>
              <p:nvPr/>
            </p:nvSpPr>
            <p:spPr bwMode="auto">
              <a:xfrm>
                <a:off x="1264" y="2495"/>
                <a:ext cx="229" cy="421"/>
              </a:xfrm>
              <a:custGeom>
                <a:avLst/>
                <a:gdLst>
                  <a:gd name="T0" fmla="*/ 0 w 229"/>
                  <a:gd name="T1" fmla="*/ 165 h 421"/>
                  <a:gd name="T2" fmla="*/ 8 w 229"/>
                  <a:gd name="T3" fmla="*/ 161 h 421"/>
                  <a:gd name="T4" fmla="*/ 12 w 229"/>
                  <a:gd name="T5" fmla="*/ 121 h 421"/>
                  <a:gd name="T6" fmla="*/ 16 w 229"/>
                  <a:gd name="T7" fmla="*/ 121 h 421"/>
                  <a:gd name="T8" fmla="*/ 20 w 229"/>
                  <a:gd name="T9" fmla="*/ 114 h 421"/>
                  <a:gd name="T10" fmla="*/ 24 w 229"/>
                  <a:gd name="T11" fmla="*/ 33 h 421"/>
                  <a:gd name="T12" fmla="*/ 28 w 229"/>
                  <a:gd name="T13" fmla="*/ 187 h 421"/>
                  <a:gd name="T14" fmla="*/ 32 w 229"/>
                  <a:gd name="T15" fmla="*/ 198 h 421"/>
                  <a:gd name="T16" fmla="*/ 36 w 229"/>
                  <a:gd name="T17" fmla="*/ 392 h 421"/>
                  <a:gd name="T18" fmla="*/ 40 w 229"/>
                  <a:gd name="T19" fmla="*/ 157 h 421"/>
                  <a:gd name="T20" fmla="*/ 44 w 229"/>
                  <a:gd name="T21" fmla="*/ 150 h 421"/>
                  <a:gd name="T22" fmla="*/ 48 w 229"/>
                  <a:gd name="T23" fmla="*/ 15 h 421"/>
                  <a:gd name="T24" fmla="*/ 52 w 229"/>
                  <a:gd name="T25" fmla="*/ 139 h 421"/>
                  <a:gd name="T26" fmla="*/ 59 w 229"/>
                  <a:gd name="T27" fmla="*/ 103 h 421"/>
                  <a:gd name="T28" fmla="*/ 63 w 229"/>
                  <a:gd name="T29" fmla="*/ 223 h 421"/>
                  <a:gd name="T30" fmla="*/ 67 w 229"/>
                  <a:gd name="T31" fmla="*/ 223 h 421"/>
                  <a:gd name="T32" fmla="*/ 71 w 229"/>
                  <a:gd name="T33" fmla="*/ 114 h 421"/>
                  <a:gd name="T34" fmla="*/ 75 w 229"/>
                  <a:gd name="T35" fmla="*/ 183 h 421"/>
                  <a:gd name="T36" fmla="*/ 83 w 229"/>
                  <a:gd name="T37" fmla="*/ 165 h 421"/>
                  <a:gd name="T38" fmla="*/ 83 w 229"/>
                  <a:gd name="T39" fmla="*/ 168 h 421"/>
                  <a:gd name="T40" fmla="*/ 91 w 229"/>
                  <a:gd name="T41" fmla="*/ 66 h 421"/>
                  <a:gd name="T42" fmla="*/ 95 w 229"/>
                  <a:gd name="T43" fmla="*/ 103 h 421"/>
                  <a:gd name="T44" fmla="*/ 99 w 229"/>
                  <a:gd name="T45" fmla="*/ 48 h 421"/>
                  <a:gd name="T46" fmla="*/ 103 w 229"/>
                  <a:gd name="T47" fmla="*/ 234 h 421"/>
                  <a:gd name="T48" fmla="*/ 107 w 229"/>
                  <a:gd name="T49" fmla="*/ 77 h 421"/>
                  <a:gd name="T50" fmla="*/ 107 w 229"/>
                  <a:gd name="T51" fmla="*/ 176 h 421"/>
                  <a:gd name="T52" fmla="*/ 111 w 229"/>
                  <a:gd name="T53" fmla="*/ 168 h 421"/>
                  <a:gd name="T54" fmla="*/ 119 w 229"/>
                  <a:gd name="T55" fmla="*/ 110 h 421"/>
                  <a:gd name="T56" fmla="*/ 123 w 229"/>
                  <a:gd name="T57" fmla="*/ 4 h 421"/>
                  <a:gd name="T58" fmla="*/ 126 w 229"/>
                  <a:gd name="T59" fmla="*/ 143 h 421"/>
                  <a:gd name="T60" fmla="*/ 130 w 229"/>
                  <a:gd name="T61" fmla="*/ 421 h 421"/>
                  <a:gd name="T62" fmla="*/ 134 w 229"/>
                  <a:gd name="T63" fmla="*/ 168 h 421"/>
                  <a:gd name="T64" fmla="*/ 142 w 229"/>
                  <a:gd name="T65" fmla="*/ 103 h 421"/>
                  <a:gd name="T66" fmla="*/ 142 w 229"/>
                  <a:gd name="T67" fmla="*/ 95 h 421"/>
                  <a:gd name="T68" fmla="*/ 150 w 229"/>
                  <a:gd name="T69" fmla="*/ 95 h 421"/>
                  <a:gd name="T70" fmla="*/ 154 w 229"/>
                  <a:gd name="T71" fmla="*/ 121 h 421"/>
                  <a:gd name="T72" fmla="*/ 162 w 229"/>
                  <a:gd name="T73" fmla="*/ 125 h 421"/>
                  <a:gd name="T74" fmla="*/ 166 w 229"/>
                  <a:gd name="T75" fmla="*/ 132 h 421"/>
                  <a:gd name="T76" fmla="*/ 170 w 229"/>
                  <a:gd name="T77" fmla="*/ 99 h 421"/>
                  <a:gd name="T78" fmla="*/ 178 w 229"/>
                  <a:gd name="T79" fmla="*/ 146 h 421"/>
                  <a:gd name="T80" fmla="*/ 182 w 229"/>
                  <a:gd name="T81" fmla="*/ 77 h 421"/>
                  <a:gd name="T82" fmla="*/ 186 w 229"/>
                  <a:gd name="T83" fmla="*/ 92 h 421"/>
                  <a:gd name="T84" fmla="*/ 186 w 229"/>
                  <a:gd name="T85" fmla="*/ 84 h 421"/>
                  <a:gd name="T86" fmla="*/ 190 w 229"/>
                  <a:gd name="T87" fmla="*/ 114 h 421"/>
                  <a:gd name="T88" fmla="*/ 193 w 229"/>
                  <a:gd name="T89" fmla="*/ 139 h 421"/>
                  <a:gd name="T90" fmla="*/ 197 w 229"/>
                  <a:gd name="T91" fmla="*/ 150 h 421"/>
                  <a:gd name="T92" fmla="*/ 201 w 229"/>
                  <a:gd name="T93" fmla="*/ 187 h 421"/>
                  <a:gd name="T94" fmla="*/ 205 w 229"/>
                  <a:gd name="T95" fmla="*/ 139 h 421"/>
                  <a:gd name="T96" fmla="*/ 209 w 229"/>
                  <a:gd name="T97" fmla="*/ 245 h 421"/>
                  <a:gd name="T98" fmla="*/ 213 w 229"/>
                  <a:gd name="T99" fmla="*/ 70 h 421"/>
                  <a:gd name="T100" fmla="*/ 217 w 229"/>
                  <a:gd name="T101" fmla="*/ 146 h 421"/>
                  <a:gd name="T102" fmla="*/ 221 w 229"/>
                  <a:gd name="T103" fmla="*/ 128 h 421"/>
                  <a:gd name="T104" fmla="*/ 225 w 229"/>
                  <a:gd name="T105" fmla="*/ 136 h 421"/>
                  <a:gd name="T106" fmla="*/ 229 w 229"/>
                  <a:gd name="T107" fmla="*/ 128 h 4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29" h="421">
                    <a:moveTo>
                      <a:pt x="4" y="165"/>
                    </a:moveTo>
                    <a:lnTo>
                      <a:pt x="0" y="165"/>
                    </a:lnTo>
                    <a:lnTo>
                      <a:pt x="4" y="165"/>
                    </a:lnTo>
                    <a:lnTo>
                      <a:pt x="8" y="161"/>
                    </a:lnTo>
                    <a:lnTo>
                      <a:pt x="8" y="125"/>
                    </a:lnTo>
                    <a:lnTo>
                      <a:pt x="12" y="121"/>
                    </a:lnTo>
                    <a:lnTo>
                      <a:pt x="12" y="117"/>
                    </a:lnTo>
                    <a:lnTo>
                      <a:pt x="16" y="121"/>
                    </a:lnTo>
                    <a:lnTo>
                      <a:pt x="16" y="117"/>
                    </a:lnTo>
                    <a:lnTo>
                      <a:pt x="20" y="114"/>
                    </a:lnTo>
                    <a:lnTo>
                      <a:pt x="20" y="59"/>
                    </a:lnTo>
                    <a:lnTo>
                      <a:pt x="24" y="33"/>
                    </a:lnTo>
                    <a:lnTo>
                      <a:pt x="24" y="190"/>
                    </a:lnTo>
                    <a:lnTo>
                      <a:pt x="28" y="187"/>
                    </a:lnTo>
                    <a:lnTo>
                      <a:pt x="28" y="190"/>
                    </a:lnTo>
                    <a:lnTo>
                      <a:pt x="32" y="198"/>
                    </a:lnTo>
                    <a:lnTo>
                      <a:pt x="32" y="348"/>
                    </a:lnTo>
                    <a:lnTo>
                      <a:pt x="36" y="392"/>
                    </a:lnTo>
                    <a:lnTo>
                      <a:pt x="36" y="168"/>
                    </a:lnTo>
                    <a:lnTo>
                      <a:pt x="40" y="157"/>
                    </a:lnTo>
                    <a:lnTo>
                      <a:pt x="40" y="150"/>
                    </a:lnTo>
                    <a:lnTo>
                      <a:pt x="44" y="150"/>
                    </a:lnTo>
                    <a:lnTo>
                      <a:pt x="44" y="44"/>
                    </a:lnTo>
                    <a:lnTo>
                      <a:pt x="48" y="15"/>
                    </a:lnTo>
                    <a:lnTo>
                      <a:pt x="48" y="22"/>
                    </a:lnTo>
                    <a:lnTo>
                      <a:pt x="52" y="139"/>
                    </a:lnTo>
                    <a:lnTo>
                      <a:pt x="55" y="136"/>
                    </a:lnTo>
                    <a:lnTo>
                      <a:pt x="59" y="103"/>
                    </a:lnTo>
                    <a:lnTo>
                      <a:pt x="59" y="136"/>
                    </a:lnTo>
                    <a:lnTo>
                      <a:pt x="63" y="223"/>
                    </a:lnTo>
                    <a:lnTo>
                      <a:pt x="67" y="220"/>
                    </a:lnTo>
                    <a:lnTo>
                      <a:pt x="67" y="223"/>
                    </a:lnTo>
                    <a:lnTo>
                      <a:pt x="71" y="84"/>
                    </a:lnTo>
                    <a:lnTo>
                      <a:pt x="71" y="114"/>
                    </a:lnTo>
                    <a:lnTo>
                      <a:pt x="75" y="150"/>
                    </a:lnTo>
                    <a:lnTo>
                      <a:pt x="75" y="183"/>
                    </a:lnTo>
                    <a:lnTo>
                      <a:pt x="79" y="183"/>
                    </a:lnTo>
                    <a:lnTo>
                      <a:pt x="83" y="165"/>
                    </a:lnTo>
                    <a:lnTo>
                      <a:pt x="83" y="150"/>
                    </a:lnTo>
                    <a:lnTo>
                      <a:pt x="83" y="168"/>
                    </a:lnTo>
                    <a:lnTo>
                      <a:pt x="87" y="168"/>
                    </a:lnTo>
                    <a:lnTo>
                      <a:pt x="91" y="66"/>
                    </a:lnTo>
                    <a:lnTo>
                      <a:pt x="91" y="62"/>
                    </a:lnTo>
                    <a:lnTo>
                      <a:pt x="95" y="103"/>
                    </a:lnTo>
                    <a:lnTo>
                      <a:pt x="95" y="121"/>
                    </a:lnTo>
                    <a:lnTo>
                      <a:pt x="99" y="48"/>
                    </a:lnTo>
                    <a:lnTo>
                      <a:pt x="99" y="234"/>
                    </a:lnTo>
                    <a:lnTo>
                      <a:pt x="103" y="234"/>
                    </a:lnTo>
                    <a:lnTo>
                      <a:pt x="103" y="132"/>
                    </a:lnTo>
                    <a:lnTo>
                      <a:pt x="107" y="77"/>
                    </a:lnTo>
                    <a:lnTo>
                      <a:pt x="107" y="187"/>
                    </a:lnTo>
                    <a:lnTo>
                      <a:pt x="107" y="176"/>
                    </a:lnTo>
                    <a:lnTo>
                      <a:pt x="111" y="179"/>
                    </a:lnTo>
                    <a:lnTo>
                      <a:pt x="111" y="168"/>
                    </a:lnTo>
                    <a:lnTo>
                      <a:pt x="115" y="117"/>
                    </a:lnTo>
                    <a:lnTo>
                      <a:pt x="119" y="110"/>
                    </a:lnTo>
                    <a:lnTo>
                      <a:pt x="119" y="0"/>
                    </a:lnTo>
                    <a:lnTo>
                      <a:pt x="123" y="4"/>
                    </a:lnTo>
                    <a:lnTo>
                      <a:pt x="126" y="4"/>
                    </a:lnTo>
                    <a:lnTo>
                      <a:pt x="126" y="143"/>
                    </a:lnTo>
                    <a:lnTo>
                      <a:pt x="130" y="183"/>
                    </a:lnTo>
                    <a:lnTo>
                      <a:pt x="130" y="421"/>
                    </a:lnTo>
                    <a:lnTo>
                      <a:pt x="134" y="285"/>
                    </a:lnTo>
                    <a:lnTo>
                      <a:pt x="134" y="168"/>
                    </a:lnTo>
                    <a:lnTo>
                      <a:pt x="138" y="165"/>
                    </a:lnTo>
                    <a:lnTo>
                      <a:pt x="142" y="103"/>
                    </a:lnTo>
                    <a:lnTo>
                      <a:pt x="142" y="51"/>
                    </a:lnTo>
                    <a:lnTo>
                      <a:pt x="142" y="95"/>
                    </a:lnTo>
                    <a:lnTo>
                      <a:pt x="146" y="95"/>
                    </a:lnTo>
                    <a:lnTo>
                      <a:pt x="150" y="95"/>
                    </a:lnTo>
                    <a:lnTo>
                      <a:pt x="150" y="125"/>
                    </a:lnTo>
                    <a:lnTo>
                      <a:pt x="154" y="121"/>
                    </a:lnTo>
                    <a:lnTo>
                      <a:pt x="158" y="121"/>
                    </a:lnTo>
                    <a:lnTo>
                      <a:pt x="162" y="125"/>
                    </a:lnTo>
                    <a:lnTo>
                      <a:pt x="166" y="172"/>
                    </a:lnTo>
                    <a:lnTo>
                      <a:pt x="166" y="132"/>
                    </a:lnTo>
                    <a:lnTo>
                      <a:pt x="170" y="128"/>
                    </a:lnTo>
                    <a:lnTo>
                      <a:pt x="170" y="99"/>
                    </a:lnTo>
                    <a:lnTo>
                      <a:pt x="174" y="150"/>
                    </a:lnTo>
                    <a:lnTo>
                      <a:pt x="178" y="146"/>
                    </a:lnTo>
                    <a:lnTo>
                      <a:pt x="178" y="157"/>
                    </a:lnTo>
                    <a:lnTo>
                      <a:pt x="182" y="77"/>
                    </a:lnTo>
                    <a:lnTo>
                      <a:pt x="182" y="88"/>
                    </a:lnTo>
                    <a:lnTo>
                      <a:pt x="186" y="92"/>
                    </a:lnTo>
                    <a:lnTo>
                      <a:pt x="186" y="95"/>
                    </a:lnTo>
                    <a:lnTo>
                      <a:pt x="186" y="84"/>
                    </a:lnTo>
                    <a:lnTo>
                      <a:pt x="190" y="99"/>
                    </a:lnTo>
                    <a:lnTo>
                      <a:pt x="190" y="114"/>
                    </a:lnTo>
                    <a:lnTo>
                      <a:pt x="193" y="136"/>
                    </a:lnTo>
                    <a:lnTo>
                      <a:pt x="193" y="139"/>
                    </a:lnTo>
                    <a:lnTo>
                      <a:pt x="197" y="136"/>
                    </a:lnTo>
                    <a:lnTo>
                      <a:pt x="197" y="150"/>
                    </a:lnTo>
                    <a:lnTo>
                      <a:pt x="201" y="172"/>
                    </a:lnTo>
                    <a:lnTo>
                      <a:pt x="201" y="187"/>
                    </a:lnTo>
                    <a:lnTo>
                      <a:pt x="205" y="187"/>
                    </a:lnTo>
                    <a:lnTo>
                      <a:pt x="205" y="139"/>
                    </a:lnTo>
                    <a:lnTo>
                      <a:pt x="209" y="84"/>
                    </a:lnTo>
                    <a:lnTo>
                      <a:pt x="209" y="245"/>
                    </a:lnTo>
                    <a:lnTo>
                      <a:pt x="213" y="242"/>
                    </a:lnTo>
                    <a:lnTo>
                      <a:pt x="213" y="70"/>
                    </a:lnTo>
                    <a:lnTo>
                      <a:pt x="217" y="55"/>
                    </a:lnTo>
                    <a:lnTo>
                      <a:pt x="217" y="146"/>
                    </a:lnTo>
                    <a:lnTo>
                      <a:pt x="221" y="161"/>
                    </a:lnTo>
                    <a:lnTo>
                      <a:pt x="221" y="128"/>
                    </a:lnTo>
                    <a:lnTo>
                      <a:pt x="225" y="128"/>
                    </a:lnTo>
                    <a:lnTo>
                      <a:pt x="225" y="136"/>
                    </a:lnTo>
                    <a:lnTo>
                      <a:pt x="229" y="136"/>
                    </a:lnTo>
                    <a:lnTo>
                      <a:pt x="229" y="128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33" name="Freeform 37"/>
              <p:cNvSpPr>
                <a:spLocks/>
              </p:cNvSpPr>
              <p:nvPr/>
            </p:nvSpPr>
            <p:spPr bwMode="auto">
              <a:xfrm>
                <a:off x="1528" y="2499"/>
                <a:ext cx="182" cy="399"/>
              </a:xfrm>
              <a:custGeom>
                <a:avLst/>
                <a:gdLst>
                  <a:gd name="T0" fmla="*/ 4 w 182"/>
                  <a:gd name="T1" fmla="*/ 73 h 399"/>
                  <a:gd name="T2" fmla="*/ 8 w 182"/>
                  <a:gd name="T3" fmla="*/ 157 h 399"/>
                  <a:gd name="T4" fmla="*/ 12 w 182"/>
                  <a:gd name="T5" fmla="*/ 399 h 399"/>
                  <a:gd name="T6" fmla="*/ 16 w 182"/>
                  <a:gd name="T7" fmla="*/ 267 h 399"/>
                  <a:gd name="T8" fmla="*/ 20 w 182"/>
                  <a:gd name="T9" fmla="*/ 234 h 399"/>
                  <a:gd name="T10" fmla="*/ 24 w 182"/>
                  <a:gd name="T11" fmla="*/ 0 h 399"/>
                  <a:gd name="T12" fmla="*/ 28 w 182"/>
                  <a:gd name="T13" fmla="*/ 40 h 399"/>
                  <a:gd name="T14" fmla="*/ 32 w 182"/>
                  <a:gd name="T15" fmla="*/ 153 h 399"/>
                  <a:gd name="T16" fmla="*/ 40 w 182"/>
                  <a:gd name="T17" fmla="*/ 157 h 399"/>
                  <a:gd name="T18" fmla="*/ 44 w 182"/>
                  <a:gd name="T19" fmla="*/ 117 h 399"/>
                  <a:gd name="T20" fmla="*/ 52 w 182"/>
                  <a:gd name="T21" fmla="*/ 113 h 399"/>
                  <a:gd name="T22" fmla="*/ 56 w 182"/>
                  <a:gd name="T23" fmla="*/ 58 h 399"/>
                  <a:gd name="T24" fmla="*/ 60 w 182"/>
                  <a:gd name="T25" fmla="*/ 205 h 399"/>
                  <a:gd name="T26" fmla="*/ 63 w 182"/>
                  <a:gd name="T27" fmla="*/ 175 h 399"/>
                  <a:gd name="T28" fmla="*/ 67 w 182"/>
                  <a:gd name="T29" fmla="*/ 36 h 399"/>
                  <a:gd name="T30" fmla="*/ 67 w 182"/>
                  <a:gd name="T31" fmla="*/ 36 h 399"/>
                  <a:gd name="T32" fmla="*/ 71 w 182"/>
                  <a:gd name="T33" fmla="*/ 110 h 399"/>
                  <a:gd name="T34" fmla="*/ 75 w 182"/>
                  <a:gd name="T35" fmla="*/ 128 h 399"/>
                  <a:gd name="T36" fmla="*/ 83 w 182"/>
                  <a:gd name="T37" fmla="*/ 121 h 399"/>
                  <a:gd name="T38" fmla="*/ 87 w 182"/>
                  <a:gd name="T39" fmla="*/ 33 h 399"/>
                  <a:gd name="T40" fmla="*/ 91 w 182"/>
                  <a:gd name="T41" fmla="*/ 80 h 399"/>
                  <a:gd name="T42" fmla="*/ 95 w 182"/>
                  <a:gd name="T43" fmla="*/ 216 h 399"/>
                  <a:gd name="T44" fmla="*/ 99 w 182"/>
                  <a:gd name="T45" fmla="*/ 33 h 399"/>
                  <a:gd name="T46" fmla="*/ 103 w 182"/>
                  <a:gd name="T47" fmla="*/ 153 h 399"/>
                  <a:gd name="T48" fmla="*/ 107 w 182"/>
                  <a:gd name="T49" fmla="*/ 99 h 399"/>
                  <a:gd name="T50" fmla="*/ 115 w 182"/>
                  <a:gd name="T51" fmla="*/ 95 h 399"/>
                  <a:gd name="T52" fmla="*/ 119 w 182"/>
                  <a:gd name="T53" fmla="*/ 7 h 399"/>
                  <a:gd name="T54" fmla="*/ 123 w 182"/>
                  <a:gd name="T55" fmla="*/ 14 h 399"/>
                  <a:gd name="T56" fmla="*/ 127 w 182"/>
                  <a:gd name="T57" fmla="*/ 102 h 399"/>
                  <a:gd name="T58" fmla="*/ 130 w 182"/>
                  <a:gd name="T59" fmla="*/ 256 h 399"/>
                  <a:gd name="T60" fmla="*/ 134 w 182"/>
                  <a:gd name="T61" fmla="*/ 179 h 399"/>
                  <a:gd name="T62" fmla="*/ 138 w 182"/>
                  <a:gd name="T63" fmla="*/ 18 h 399"/>
                  <a:gd name="T64" fmla="*/ 146 w 182"/>
                  <a:gd name="T65" fmla="*/ 73 h 399"/>
                  <a:gd name="T66" fmla="*/ 146 w 182"/>
                  <a:gd name="T67" fmla="*/ 80 h 399"/>
                  <a:gd name="T68" fmla="*/ 150 w 182"/>
                  <a:gd name="T69" fmla="*/ 146 h 399"/>
                  <a:gd name="T70" fmla="*/ 158 w 182"/>
                  <a:gd name="T71" fmla="*/ 168 h 399"/>
                  <a:gd name="T72" fmla="*/ 162 w 182"/>
                  <a:gd name="T73" fmla="*/ 172 h 399"/>
                  <a:gd name="T74" fmla="*/ 166 w 182"/>
                  <a:gd name="T75" fmla="*/ 172 h 399"/>
                  <a:gd name="T76" fmla="*/ 170 w 182"/>
                  <a:gd name="T77" fmla="*/ 161 h 399"/>
                  <a:gd name="T78" fmla="*/ 174 w 182"/>
                  <a:gd name="T79" fmla="*/ 307 h 399"/>
                  <a:gd name="T80" fmla="*/ 178 w 182"/>
                  <a:gd name="T81" fmla="*/ 142 h 399"/>
                  <a:gd name="T82" fmla="*/ 182 w 182"/>
                  <a:gd name="T83" fmla="*/ 128 h 3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82" h="399">
                    <a:moveTo>
                      <a:pt x="0" y="69"/>
                    </a:moveTo>
                    <a:lnTo>
                      <a:pt x="4" y="73"/>
                    </a:lnTo>
                    <a:lnTo>
                      <a:pt x="8" y="80"/>
                    </a:lnTo>
                    <a:lnTo>
                      <a:pt x="8" y="157"/>
                    </a:lnTo>
                    <a:lnTo>
                      <a:pt x="12" y="219"/>
                    </a:lnTo>
                    <a:lnTo>
                      <a:pt x="12" y="399"/>
                    </a:lnTo>
                    <a:lnTo>
                      <a:pt x="16" y="369"/>
                    </a:lnTo>
                    <a:lnTo>
                      <a:pt x="16" y="267"/>
                    </a:lnTo>
                    <a:lnTo>
                      <a:pt x="20" y="252"/>
                    </a:lnTo>
                    <a:lnTo>
                      <a:pt x="20" y="234"/>
                    </a:lnTo>
                    <a:lnTo>
                      <a:pt x="24" y="230"/>
                    </a:lnTo>
                    <a:lnTo>
                      <a:pt x="24" y="0"/>
                    </a:lnTo>
                    <a:lnTo>
                      <a:pt x="28" y="3"/>
                    </a:lnTo>
                    <a:lnTo>
                      <a:pt x="28" y="40"/>
                    </a:lnTo>
                    <a:lnTo>
                      <a:pt x="32" y="77"/>
                    </a:lnTo>
                    <a:lnTo>
                      <a:pt x="32" y="153"/>
                    </a:lnTo>
                    <a:lnTo>
                      <a:pt x="36" y="157"/>
                    </a:lnTo>
                    <a:lnTo>
                      <a:pt x="40" y="157"/>
                    </a:lnTo>
                    <a:lnTo>
                      <a:pt x="40" y="128"/>
                    </a:lnTo>
                    <a:lnTo>
                      <a:pt x="44" y="117"/>
                    </a:lnTo>
                    <a:lnTo>
                      <a:pt x="48" y="117"/>
                    </a:lnTo>
                    <a:lnTo>
                      <a:pt x="52" y="113"/>
                    </a:lnTo>
                    <a:lnTo>
                      <a:pt x="52" y="73"/>
                    </a:lnTo>
                    <a:lnTo>
                      <a:pt x="56" y="58"/>
                    </a:lnTo>
                    <a:lnTo>
                      <a:pt x="56" y="194"/>
                    </a:lnTo>
                    <a:lnTo>
                      <a:pt x="60" y="205"/>
                    </a:lnTo>
                    <a:lnTo>
                      <a:pt x="60" y="179"/>
                    </a:lnTo>
                    <a:lnTo>
                      <a:pt x="63" y="175"/>
                    </a:lnTo>
                    <a:lnTo>
                      <a:pt x="63" y="179"/>
                    </a:lnTo>
                    <a:lnTo>
                      <a:pt x="67" y="36"/>
                    </a:lnTo>
                    <a:lnTo>
                      <a:pt x="67" y="11"/>
                    </a:lnTo>
                    <a:lnTo>
                      <a:pt x="67" y="36"/>
                    </a:lnTo>
                    <a:lnTo>
                      <a:pt x="71" y="66"/>
                    </a:lnTo>
                    <a:lnTo>
                      <a:pt x="71" y="110"/>
                    </a:lnTo>
                    <a:lnTo>
                      <a:pt x="75" y="135"/>
                    </a:lnTo>
                    <a:lnTo>
                      <a:pt x="75" y="128"/>
                    </a:lnTo>
                    <a:lnTo>
                      <a:pt x="79" y="121"/>
                    </a:lnTo>
                    <a:lnTo>
                      <a:pt x="83" y="121"/>
                    </a:lnTo>
                    <a:lnTo>
                      <a:pt x="87" y="157"/>
                    </a:lnTo>
                    <a:lnTo>
                      <a:pt x="87" y="33"/>
                    </a:lnTo>
                    <a:lnTo>
                      <a:pt x="91" y="29"/>
                    </a:lnTo>
                    <a:lnTo>
                      <a:pt x="91" y="80"/>
                    </a:lnTo>
                    <a:lnTo>
                      <a:pt x="95" y="44"/>
                    </a:lnTo>
                    <a:lnTo>
                      <a:pt x="95" y="216"/>
                    </a:lnTo>
                    <a:lnTo>
                      <a:pt x="99" y="132"/>
                    </a:lnTo>
                    <a:lnTo>
                      <a:pt x="99" y="33"/>
                    </a:lnTo>
                    <a:lnTo>
                      <a:pt x="103" y="40"/>
                    </a:lnTo>
                    <a:lnTo>
                      <a:pt x="103" y="153"/>
                    </a:lnTo>
                    <a:lnTo>
                      <a:pt x="111" y="99"/>
                    </a:lnTo>
                    <a:lnTo>
                      <a:pt x="107" y="99"/>
                    </a:lnTo>
                    <a:lnTo>
                      <a:pt x="111" y="99"/>
                    </a:lnTo>
                    <a:lnTo>
                      <a:pt x="115" y="95"/>
                    </a:lnTo>
                    <a:lnTo>
                      <a:pt x="119" y="95"/>
                    </a:lnTo>
                    <a:lnTo>
                      <a:pt x="119" y="7"/>
                    </a:lnTo>
                    <a:lnTo>
                      <a:pt x="123" y="11"/>
                    </a:lnTo>
                    <a:lnTo>
                      <a:pt x="123" y="14"/>
                    </a:lnTo>
                    <a:lnTo>
                      <a:pt x="127" y="51"/>
                    </a:lnTo>
                    <a:lnTo>
                      <a:pt x="127" y="102"/>
                    </a:lnTo>
                    <a:lnTo>
                      <a:pt x="130" y="99"/>
                    </a:lnTo>
                    <a:lnTo>
                      <a:pt x="130" y="256"/>
                    </a:lnTo>
                    <a:lnTo>
                      <a:pt x="130" y="183"/>
                    </a:lnTo>
                    <a:lnTo>
                      <a:pt x="134" y="179"/>
                    </a:lnTo>
                    <a:lnTo>
                      <a:pt x="138" y="40"/>
                    </a:lnTo>
                    <a:lnTo>
                      <a:pt x="138" y="18"/>
                    </a:lnTo>
                    <a:lnTo>
                      <a:pt x="138" y="55"/>
                    </a:lnTo>
                    <a:lnTo>
                      <a:pt x="146" y="73"/>
                    </a:lnTo>
                    <a:lnTo>
                      <a:pt x="142" y="73"/>
                    </a:lnTo>
                    <a:lnTo>
                      <a:pt x="146" y="80"/>
                    </a:lnTo>
                    <a:lnTo>
                      <a:pt x="150" y="102"/>
                    </a:lnTo>
                    <a:lnTo>
                      <a:pt x="150" y="146"/>
                    </a:lnTo>
                    <a:lnTo>
                      <a:pt x="154" y="113"/>
                    </a:lnTo>
                    <a:lnTo>
                      <a:pt x="158" y="168"/>
                    </a:lnTo>
                    <a:lnTo>
                      <a:pt x="158" y="175"/>
                    </a:lnTo>
                    <a:lnTo>
                      <a:pt x="162" y="172"/>
                    </a:lnTo>
                    <a:lnTo>
                      <a:pt x="162" y="179"/>
                    </a:lnTo>
                    <a:lnTo>
                      <a:pt x="166" y="172"/>
                    </a:lnTo>
                    <a:lnTo>
                      <a:pt x="166" y="157"/>
                    </a:lnTo>
                    <a:lnTo>
                      <a:pt x="170" y="161"/>
                    </a:lnTo>
                    <a:lnTo>
                      <a:pt x="170" y="307"/>
                    </a:lnTo>
                    <a:lnTo>
                      <a:pt x="174" y="307"/>
                    </a:lnTo>
                    <a:lnTo>
                      <a:pt x="174" y="102"/>
                    </a:lnTo>
                    <a:lnTo>
                      <a:pt x="178" y="142"/>
                    </a:lnTo>
                    <a:lnTo>
                      <a:pt x="178" y="128"/>
                    </a:lnTo>
                    <a:lnTo>
                      <a:pt x="182" y="128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34" name="Freeform 38"/>
              <p:cNvSpPr>
                <a:spLocks/>
              </p:cNvSpPr>
              <p:nvPr/>
            </p:nvSpPr>
            <p:spPr bwMode="auto">
              <a:xfrm>
                <a:off x="1753" y="2554"/>
                <a:ext cx="134" cy="387"/>
              </a:xfrm>
              <a:custGeom>
                <a:avLst/>
                <a:gdLst>
                  <a:gd name="T0" fmla="*/ 0 w 134"/>
                  <a:gd name="T1" fmla="*/ 131 h 387"/>
                  <a:gd name="T2" fmla="*/ 4 w 134"/>
                  <a:gd name="T3" fmla="*/ 131 h 387"/>
                  <a:gd name="T4" fmla="*/ 8 w 134"/>
                  <a:gd name="T5" fmla="*/ 131 h 387"/>
                  <a:gd name="T6" fmla="*/ 8 w 134"/>
                  <a:gd name="T7" fmla="*/ 201 h 387"/>
                  <a:gd name="T8" fmla="*/ 12 w 134"/>
                  <a:gd name="T9" fmla="*/ 387 h 387"/>
                  <a:gd name="T10" fmla="*/ 12 w 134"/>
                  <a:gd name="T11" fmla="*/ 347 h 387"/>
                  <a:gd name="T12" fmla="*/ 16 w 134"/>
                  <a:gd name="T13" fmla="*/ 318 h 387"/>
                  <a:gd name="T14" fmla="*/ 16 w 134"/>
                  <a:gd name="T15" fmla="*/ 274 h 387"/>
                  <a:gd name="T16" fmla="*/ 20 w 134"/>
                  <a:gd name="T17" fmla="*/ 274 h 387"/>
                  <a:gd name="T18" fmla="*/ 20 w 134"/>
                  <a:gd name="T19" fmla="*/ 201 h 387"/>
                  <a:gd name="T20" fmla="*/ 24 w 134"/>
                  <a:gd name="T21" fmla="*/ 29 h 387"/>
                  <a:gd name="T22" fmla="*/ 24 w 134"/>
                  <a:gd name="T23" fmla="*/ 7 h 387"/>
                  <a:gd name="T24" fmla="*/ 24 w 134"/>
                  <a:gd name="T25" fmla="*/ 80 h 387"/>
                  <a:gd name="T26" fmla="*/ 28 w 134"/>
                  <a:gd name="T27" fmla="*/ 146 h 387"/>
                  <a:gd name="T28" fmla="*/ 28 w 134"/>
                  <a:gd name="T29" fmla="*/ 135 h 387"/>
                  <a:gd name="T30" fmla="*/ 32 w 134"/>
                  <a:gd name="T31" fmla="*/ 117 h 387"/>
                  <a:gd name="T32" fmla="*/ 36 w 134"/>
                  <a:gd name="T33" fmla="*/ 117 h 387"/>
                  <a:gd name="T34" fmla="*/ 40 w 134"/>
                  <a:gd name="T35" fmla="*/ 117 h 387"/>
                  <a:gd name="T36" fmla="*/ 43 w 134"/>
                  <a:gd name="T37" fmla="*/ 124 h 387"/>
                  <a:gd name="T38" fmla="*/ 43 w 134"/>
                  <a:gd name="T39" fmla="*/ 131 h 387"/>
                  <a:gd name="T40" fmla="*/ 47 w 134"/>
                  <a:gd name="T41" fmla="*/ 131 h 387"/>
                  <a:gd name="T42" fmla="*/ 51 w 134"/>
                  <a:gd name="T43" fmla="*/ 237 h 387"/>
                  <a:gd name="T44" fmla="*/ 51 w 134"/>
                  <a:gd name="T45" fmla="*/ 355 h 387"/>
                  <a:gd name="T46" fmla="*/ 51 w 134"/>
                  <a:gd name="T47" fmla="*/ 300 h 387"/>
                  <a:gd name="T48" fmla="*/ 55 w 134"/>
                  <a:gd name="T49" fmla="*/ 223 h 387"/>
                  <a:gd name="T50" fmla="*/ 59 w 134"/>
                  <a:gd name="T51" fmla="*/ 223 h 387"/>
                  <a:gd name="T52" fmla="*/ 59 w 134"/>
                  <a:gd name="T53" fmla="*/ 102 h 387"/>
                  <a:gd name="T54" fmla="*/ 63 w 134"/>
                  <a:gd name="T55" fmla="*/ 40 h 387"/>
                  <a:gd name="T56" fmla="*/ 63 w 134"/>
                  <a:gd name="T57" fmla="*/ 47 h 387"/>
                  <a:gd name="T58" fmla="*/ 67 w 134"/>
                  <a:gd name="T59" fmla="*/ 69 h 387"/>
                  <a:gd name="T60" fmla="*/ 67 w 134"/>
                  <a:gd name="T61" fmla="*/ 131 h 387"/>
                  <a:gd name="T62" fmla="*/ 71 w 134"/>
                  <a:gd name="T63" fmla="*/ 131 h 387"/>
                  <a:gd name="T64" fmla="*/ 75 w 134"/>
                  <a:gd name="T65" fmla="*/ 131 h 387"/>
                  <a:gd name="T66" fmla="*/ 79 w 134"/>
                  <a:gd name="T67" fmla="*/ 131 h 387"/>
                  <a:gd name="T68" fmla="*/ 83 w 134"/>
                  <a:gd name="T69" fmla="*/ 131 h 387"/>
                  <a:gd name="T70" fmla="*/ 87 w 134"/>
                  <a:gd name="T71" fmla="*/ 153 h 387"/>
                  <a:gd name="T72" fmla="*/ 87 w 134"/>
                  <a:gd name="T73" fmla="*/ 369 h 387"/>
                  <a:gd name="T74" fmla="*/ 87 w 134"/>
                  <a:gd name="T75" fmla="*/ 289 h 387"/>
                  <a:gd name="T76" fmla="*/ 91 w 134"/>
                  <a:gd name="T77" fmla="*/ 270 h 387"/>
                  <a:gd name="T78" fmla="*/ 95 w 134"/>
                  <a:gd name="T79" fmla="*/ 270 h 387"/>
                  <a:gd name="T80" fmla="*/ 99 w 134"/>
                  <a:gd name="T81" fmla="*/ 274 h 387"/>
                  <a:gd name="T82" fmla="*/ 103 w 134"/>
                  <a:gd name="T83" fmla="*/ 128 h 387"/>
                  <a:gd name="T84" fmla="*/ 103 w 134"/>
                  <a:gd name="T85" fmla="*/ 106 h 387"/>
                  <a:gd name="T86" fmla="*/ 103 w 134"/>
                  <a:gd name="T87" fmla="*/ 131 h 387"/>
                  <a:gd name="T88" fmla="*/ 107 w 134"/>
                  <a:gd name="T89" fmla="*/ 142 h 387"/>
                  <a:gd name="T90" fmla="*/ 110 w 134"/>
                  <a:gd name="T91" fmla="*/ 139 h 387"/>
                  <a:gd name="T92" fmla="*/ 114 w 134"/>
                  <a:gd name="T93" fmla="*/ 142 h 387"/>
                  <a:gd name="T94" fmla="*/ 118 w 134"/>
                  <a:gd name="T95" fmla="*/ 131 h 387"/>
                  <a:gd name="T96" fmla="*/ 118 w 134"/>
                  <a:gd name="T97" fmla="*/ 3 h 387"/>
                  <a:gd name="T98" fmla="*/ 118 w 134"/>
                  <a:gd name="T99" fmla="*/ 11 h 387"/>
                  <a:gd name="T100" fmla="*/ 122 w 134"/>
                  <a:gd name="T101" fmla="*/ 18 h 387"/>
                  <a:gd name="T102" fmla="*/ 122 w 134"/>
                  <a:gd name="T103" fmla="*/ 0 h 387"/>
                  <a:gd name="T104" fmla="*/ 126 w 134"/>
                  <a:gd name="T105" fmla="*/ 0 h 387"/>
                  <a:gd name="T106" fmla="*/ 126 w 134"/>
                  <a:gd name="T107" fmla="*/ 256 h 387"/>
                  <a:gd name="T108" fmla="*/ 130 w 134"/>
                  <a:gd name="T109" fmla="*/ 281 h 387"/>
                  <a:gd name="T110" fmla="*/ 134 w 134"/>
                  <a:gd name="T111" fmla="*/ 278 h 38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34" h="387">
                    <a:moveTo>
                      <a:pt x="0" y="131"/>
                    </a:moveTo>
                    <a:lnTo>
                      <a:pt x="4" y="131"/>
                    </a:lnTo>
                    <a:lnTo>
                      <a:pt x="8" y="131"/>
                    </a:lnTo>
                    <a:lnTo>
                      <a:pt x="8" y="201"/>
                    </a:lnTo>
                    <a:lnTo>
                      <a:pt x="12" y="387"/>
                    </a:lnTo>
                    <a:lnTo>
                      <a:pt x="12" y="347"/>
                    </a:lnTo>
                    <a:lnTo>
                      <a:pt x="16" y="318"/>
                    </a:lnTo>
                    <a:lnTo>
                      <a:pt x="16" y="274"/>
                    </a:lnTo>
                    <a:lnTo>
                      <a:pt x="20" y="274"/>
                    </a:lnTo>
                    <a:lnTo>
                      <a:pt x="20" y="201"/>
                    </a:lnTo>
                    <a:lnTo>
                      <a:pt x="24" y="29"/>
                    </a:lnTo>
                    <a:lnTo>
                      <a:pt x="24" y="7"/>
                    </a:lnTo>
                    <a:lnTo>
                      <a:pt x="24" y="80"/>
                    </a:lnTo>
                    <a:lnTo>
                      <a:pt x="28" y="146"/>
                    </a:lnTo>
                    <a:lnTo>
                      <a:pt x="28" y="135"/>
                    </a:lnTo>
                    <a:lnTo>
                      <a:pt x="32" y="117"/>
                    </a:lnTo>
                    <a:lnTo>
                      <a:pt x="36" y="117"/>
                    </a:lnTo>
                    <a:lnTo>
                      <a:pt x="40" y="117"/>
                    </a:lnTo>
                    <a:lnTo>
                      <a:pt x="43" y="124"/>
                    </a:lnTo>
                    <a:lnTo>
                      <a:pt x="43" y="131"/>
                    </a:lnTo>
                    <a:lnTo>
                      <a:pt x="47" y="131"/>
                    </a:lnTo>
                    <a:lnTo>
                      <a:pt x="51" y="237"/>
                    </a:lnTo>
                    <a:lnTo>
                      <a:pt x="51" y="355"/>
                    </a:lnTo>
                    <a:lnTo>
                      <a:pt x="51" y="300"/>
                    </a:lnTo>
                    <a:lnTo>
                      <a:pt x="55" y="223"/>
                    </a:lnTo>
                    <a:lnTo>
                      <a:pt x="59" y="223"/>
                    </a:lnTo>
                    <a:lnTo>
                      <a:pt x="59" y="102"/>
                    </a:lnTo>
                    <a:lnTo>
                      <a:pt x="63" y="40"/>
                    </a:lnTo>
                    <a:lnTo>
                      <a:pt x="63" y="47"/>
                    </a:lnTo>
                    <a:lnTo>
                      <a:pt x="67" y="69"/>
                    </a:lnTo>
                    <a:lnTo>
                      <a:pt x="67" y="131"/>
                    </a:lnTo>
                    <a:lnTo>
                      <a:pt x="71" y="131"/>
                    </a:lnTo>
                    <a:lnTo>
                      <a:pt x="75" y="131"/>
                    </a:lnTo>
                    <a:lnTo>
                      <a:pt x="79" y="131"/>
                    </a:lnTo>
                    <a:lnTo>
                      <a:pt x="83" y="131"/>
                    </a:lnTo>
                    <a:lnTo>
                      <a:pt x="87" y="153"/>
                    </a:lnTo>
                    <a:lnTo>
                      <a:pt x="87" y="369"/>
                    </a:lnTo>
                    <a:lnTo>
                      <a:pt x="87" y="289"/>
                    </a:lnTo>
                    <a:lnTo>
                      <a:pt x="91" y="270"/>
                    </a:lnTo>
                    <a:lnTo>
                      <a:pt x="95" y="270"/>
                    </a:lnTo>
                    <a:lnTo>
                      <a:pt x="99" y="274"/>
                    </a:lnTo>
                    <a:lnTo>
                      <a:pt x="103" y="128"/>
                    </a:lnTo>
                    <a:lnTo>
                      <a:pt x="103" y="106"/>
                    </a:lnTo>
                    <a:lnTo>
                      <a:pt x="103" y="131"/>
                    </a:lnTo>
                    <a:lnTo>
                      <a:pt x="107" y="142"/>
                    </a:lnTo>
                    <a:lnTo>
                      <a:pt x="110" y="139"/>
                    </a:lnTo>
                    <a:lnTo>
                      <a:pt x="114" y="142"/>
                    </a:lnTo>
                    <a:lnTo>
                      <a:pt x="118" y="131"/>
                    </a:lnTo>
                    <a:lnTo>
                      <a:pt x="118" y="3"/>
                    </a:lnTo>
                    <a:lnTo>
                      <a:pt x="118" y="11"/>
                    </a:lnTo>
                    <a:lnTo>
                      <a:pt x="122" y="18"/>
                    </a:lnTo>
                    <a:lnTo>
                      <a:pt x="122" y="0"/>
                    </a:lnTo>
                    <a:lnTo>
                      <a:pt x="126" y="0"/>
                    </a:lnTo>
                    <a:lnTo>
                      <a:pt x="126" y="256"/>
                    </a:lnTo>
                    <a:lnTo>
                      <a:pt x="130" y="281"/>
                    </a:lnTo>
                    <a:lnTo>
                      <a:pt x="134" y="278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pic>
        <p:nvPicPr>
          <p:cNvPr id="61445" name="Picture 75" descr="probl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1392238"/>
            <a:ext cx="741838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446" name="Straight Arrow Connector 44"/>
          <p:cNvCxnSpPr>
            <a:cxnSpLocks noChangeShapeType="1"/>
          </p:cNvCxnSpPr>
          <p:nvPr/>
        </p:nvCxnSpPr>
        <p:spPr bwMode="auto">
          <a:xfrm>
            <a:off x="2030413" y="2387600"/>
            <a:ext cx="234950" cy="419100"/>
          </a:xfrm>
          <a:prstGeom prst="straightConnector1">
            <a:avLst/>
          </a:prstGeom>
          <a:noFill/>
          <a:ln w="15875" algn="ctr">
            <a:solidFill>
              <a:srgbClr val="F66E1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47" name="Rectangle 42"/>
          <p:cNvSpPr>
            <a:spLocks noChangeArrowheads="1"/>
          </p:cNvSpPr>
          <p:nvPr/>
        </p:nvSpPr>
        <p:spPr bwMode="auto">
          <a:xfrm>
            <a:off x="1681163" y="1481138"/>
            <a:ext cx="503237" cy="187325"/>
          </a:xfrm>
          <a:prstGeom prst="rect">
            <a:avLst/>
          </a:prstGeom>
          <a:noFill/>
          <a:ln w="19050" algn="ctr">
            <a:solidFill>
              <a:srgbClr val="FB86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50000"/>
              </a:spcBef>
            </a:pPr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1448" name="Rectangle 52"/>
          <p:cNvSpPr>
            <a:spLocks noChangeArrowheads="1"/>
          </p:cNvSpPr>
          <p:nvPr/>
        </p:nvSpPr>
        <p:spPr bwMode="auto">
          <a:xfrm>
            <a:off x="4849813" y="1517650"/>
            <a:ext cx="238125" cy="936625"/>
          </a:xfrm>
          <a:prstGeom prst="rect">
            <a:avLst/>
          </a:prstGeom>
          <a:noFill/>
          <a:ln w="19050" algn="ctr">
            <a:solidFill>
              <a:srgbClr val="FB86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50000"/>
              </a:spcBef>
            </a:pPr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1449" name="Rectangle 53"/>
          <p:cNvSpPr>
            <a:spLocks noChangeArrowheads="1"/>
          </p:cNvSpPr>
          <p:nvPr/>
        </p:nvSpPr>
        <p:spPr bwMode="auto">
          <a:xfrm>
            <a:off x="7386638" y="1455738"/>
            <a:ext cx="323850" cy="187325"/>
          </a:xfrm>
          <a:prstGeom prst="rect">
            <a:avLst/>
          </a:prstGeom>
          <a:noFill/>
          <a:ln w="19050" algn="ctr">
            <a:solidFill>
              <a:srgbClr val="FB86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50000"/>
              </a:spcBef>
            </a:pPr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1450" name="Rectangle 54"/>
          <p:cNvSpPr>
            <a:spLocks noChangeArrowheads="1"/>
          </p:cNvSpPr>
          <p:nvPr/>
        </p:nvSpPr>
        <p:spPr bwMode="auto">
          <a:xfrm>
            <a:off x="2333625" y="2201863"/>
            <a:ext cx="595313" cy="187325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50000"/>
              </a:spcBef>
            </a:pPr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1451" name="Rectangle 55"/>
          <p:cNvSpPr>
            <a:spLocks noChangeArrowheads="1"/>
          </p:cNvSpPr>
          <p:nvPr/>
        </p:nvSpPr>
        <p:spPr bwMode="auto">
          <a:xfrm>
            <a:off x="6570663" y="2065338"/>
            <a:ext cx="215900" cy="187325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50000"/>
              </a:spcBef>
            </a:pPr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1452" name="TextBox 60"/>
          <p:cNvSpPr txBox="1">
            <a:spLocks noChangeArrowheads="1"/>
          </p:cNvSpPr>
          <p:nvPr/>
        </p:nvSpPr>
        <p:spPr bwMode="auto">
          <a:xfrm>
            <a:off x="4200525" y="3175000"/>
            <a:ext cx="1655763" cy="482600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50000"/>
              </a:spcBef>
            </a:pPr>
            <a:r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закрыта задвижка </a:t>
            </a:r>
            <a:r>
              <a:rPr lang="en-US" altLang="ru-RU"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/</a:t>
            </a:r>
            <a:r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ложные данные</a:t>
            </a:r>
            <a:r>
              <a:rPr lang="en-US" altLang="ru-RU"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?</a:t>
            </a:r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1453" name="TextBox 66"/>
          <p:cNvSpPr txBox="1">
            <a:spLocks noChangeArrowheads="1"/>
          </p:cNvSpPr>
          <p:nvPr/>
        </p:nvSpPr>
        <p:spPr bwMode="auto">
          <a:xfrm>
            <a:off x="4443413" y="2743200"/>
            <a:ext cx="1341437" cy="287338"/>
          </a:xfrm>
          <a:prstGeom prst="rect">
            <a:avLst/>
          </a:prstGeom>
          <a:noFill/>
          <a:ln w="6350">
            <a:solidFill>
              <a:srgbClr val="F66E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50000"/>
              </a:spcBef>
            </a:pPr>
            <a:r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пропуск: 1 мес</a:t>
            </a:r>
          </a:p>
        </p:txBody>
      </p:sp>
      <p:cxnSp>
        <p:nvCxnSpPr>
          <p:cNvPr id="61454" name="Straight Arrow Connector 67"/>
          <p:cNvCxnSpPr>
            <a:cxnSpLocks noChangeShapeType="1"/>
            <a:stCxn id="61453" idx="0"/>
            <a:endCxn id="61448" idx="2"/>
          </p:cNvCxnSpPr>
          <p:nvPr/>
        </p:nvCxnSpPr>
        <p:spPr bwMode="auto">
          <a:xfrm flipH="1" flipV="1">
            <a:off x="4968875" y="2454275"/>
            <a:ext cx="144463" cy="288925"/>
          </a:xfrm>
          <a:prstGeom prst="straightConnector1">
            <a:avLst/>
          </a:prstGeom>
          <a:noFill/>
          <a:ln w="15875" algn="ctr">
            <a:solidFill>
              <a:srgbClr val="F66E13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55" name="Straight Arrow Connector 70"/>
          <p:cNvCxnSpPr>
            <a:cxnSpLocks noChangeShapeType="1"/>
            <a:stCxn id="61458" idx="0"/>
            <a:endCxn id="61449" idx="2"/>
          </p:cNvCxnSpPr>
          <p:nvPr/>
        </p:nvCxnSpPr>
        <p:spPr bwMode="auto">
          <a:xfrm flipH="1" flipV="1">
            <a:off x="7548563" y="1643063"/>
            <a:ext cx="539750" cy="1111250"/>
          </a:xfrm>
          <a:prstGeom prst="straightConnector1">
            <a:avLst/>
          </a:prstGeom>
          <a:noFill/>
          <a:ln w="15875" algn="ctr">
            <a:solidFill>
              <a:srgbClr val="F66E13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56" name="Rectangle 91"/>
          <p:cNvSpPr>
            <a:spLocks noChangeArrowheads="1"/>
          </p:cNvSpPr>
          <p:nvPr/>
        </p:nvSpPr>
        <p:spPr bwMode="auto">
          <a:xfrm>
            <a:off x="3255963" y="1589088"/>
            <a:ext cx="252412" cy="187325"/>
          </a:xfrm>
          <a:prstGeom prst="rect">
            <a:avLst/>
          </a:prstGeom>
          <a:noFill/>
          <a:ln w="2857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50000"/>
              </a:spcBef>
            </a:pPr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1457" name="TextBox 102"/>
          <p:cNvSpPr txBox="1">
            <a:spLocks noChangeArrowheads="1"/>
          </p:cNvSpPr>
          <p:nvPr/>
        </p:nvSpPr>
        <p:spPr bwMode="auto">
          <a:xfrm>
            <a:off x="2760663" y="1301750"/>
            <a:ext cx="1295400" cy="246063"/>
          </a:xfrm>
          <a:prstGeom prst="rect">
            <a:avLst/>
          </a:prstGeom>
          <a:solidFill>
            <a:schemeClr val="bg1"/>
          </a:solidFill>
          <a:ln w="6350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50000"/>
              </a:spcBef>
            </a:pPr>
            <a:r>
              <a:rPr lang="ru-RU" altLang="ru-RU" sz="1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Праздничные дни</a:t>
            </a:r>
          </a:p>
        </p:txBody>
      </p:sp>
      <p:sp>
        <p:nvSpPr>
          <p:cNvPr id="61458" name="TextBox 63"/>
          <p:cNvSpPr txBox="1">
            <a:spLocks noChangeArrowheads="1"/>
          </p:cNvSpPr>
          <p:nvPr/>
        </p:nvSpPr>
        <p:spPr bwMode="auto">
          <a:xfrm>
            <a:off x="7286625" y="2754313"/>
            <a:ext cx="1601788" cy="279400"/>
          </a:xfrm>
          <a:prstGeom prst="rect">
            <a:avLst/>
          </a:prstGeom>
          <a:noFill/>
          <a:ln w="6350">
            <a:solidFill>
              <a:srgbClr val="F66E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50000"/>
              </a:spcBef>
            </a:pPr>
            <a:r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пропуск: 1.5 мес</a:t>
            </a:r>
          </a:p>
        </p:txBody>
      </p:sp>
      <p:sp>
        <p:nvSpPr>
          <p:cNvPr id="61459" name="TextBox 89"/>
          <p:cNvSpPr txBox="1">
            <a:spLocks noChangeArrowheads="1"/>
          </p:cNvSpPr>
          <p:nvPr/>
        </p:nvSpPr>
        <p:spPr bwMode="auto">
          <a:xfrm>
            <a:off x="1387475" y="2589213"/>
            <a:ext cx="18002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50000"/>
              </a:spcBef>
            </a:pPr>
            <a:r>
              <a:rPr lang="ru-RU" altLang="ru-RU" sz="1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пропуски в  данных</a:t>
            </a:r>
          </a:p>
        </p:txBody>
      </p:sp>
      <p:cxnSp>
        <p:nvCxnSpPr>
          <p:cNvPr id="61460" name="Elbow Connector 78"/>
          <p:cNvCxnSpPr>
            <a:cxnSpLocks noChangeShapeType="1"/>
            <a:endCxn id="61452" idx="3"/>
          </p:cNvCxnSpPr>
          <p:nvPr/>
        </p:nvCxnSpPr>
        <p:spPr bwMode="auto">
          <a:xfrm flipH="1">
            <a:off x="5856288" y="2670175"/>
            <a:ext cx="720725" cy="746125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61" name="Straight Arrow Connector 56"/>
          <p:cNvCxnSpPr>
            <a:cxnSpLocks noChangeShapeType="1"/>
            <a:endCxn id="61452" idx="1"/>
          </p:cNvCxnSpPr>
          <p:nvPr/>
        </p:nvCxnSpPr>
        <p:spPr bwMode="auto">
          <a:xfrm>
            <a:off x="2849563" y="2649538"/>
            <a:ext cx="1350962" cy="766762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3" name="TextBox 92"/>
          <p:cNvSpPr txBox="1"/>
          <p:nvPr/>
        </p:nvSpPr>
        <p:spPr>
          <a:xfrm>
            <a:off x="4013200" y="1192213"/>
            <a:ext cx="1701800" cy="2524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 eaLnBrk="1" hangingPunct="1">
              <a:lnSpc>
                <a:spcPct val="110000"/>
              </a:lnSpc>
              <a:defRPr/>
            </a:pPr>
            <a:r>
              <a:rPr lang="ru-RU" sz="105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Почасовой расход воды</a:t>
            </a:r>
          </a:p>
        </p:txBody>
      </p:sp>
      <p:sp>
        <p:nvSpPr>
          <p:cNvPr id="61463" name="Rectangle 42"/>
          <p:cNvSpPr>
            <a:spLocks noChangeArrowheads="1"/>
          </p:cNvSpPr>
          <p:nvPr/>
        </p:nvSpPr>
        <p:spPr bwMode="auto">
          <a:xfrm>
            <a:off x="1381125" y="2795588"/>
            <a:ext cx="1763713" cy="187325"/>
          </a:xfrm>
          <a:prstGeom prst="rect">
            <a:avLst/>
          </a:prstGeom>
          <a:noFill/>
          <a:ln w="19050" algn="ctr">
            <a:solidFill>
              <a:srgbClr val="FB86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50000"/>
              </a:spcBef>
            </a:pPr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1464" name="Rectangle 42"/>
          <p:cNvSpPr>
            <a:spLocks noChangeArrowheads="1"/>
          </p:cNvSpPr>
          <p:nvPr/>
        </p:nvSpPr>
        <p:spPr bwMode="auto">
          <a:xfrm>
            <a:off x="2047875" y="2870200"/>
            <a:ext cx="36513" cy="187325"/>
          </a:xfrm>
          <a:prstGeom prst="rect">
            <a:avLst/>
          </a:prstGeom>
          <a:noFill/>
          <a:ln w="19050" algn="ctr">
            <a:solidFill>
              <a:srgbClr val="FB86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50000"/>
              </a:spcBef>
            </a:pPr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1465" name="Rectangle 42"/>
          <p:cNvSpPr>
            <a:spLocks noChangeArrowheads="1"/>
          </p:cNvSpPr>
          <p:nvPr/>
        </p:nvSpPr>
        <p:spPr bwMode="auto">
          <a:xfrm>
            <a:off x="2468563" y="2870200"/>
            <a:ext cx="34925" cy="187325"/>
          </a:xfrm>
          <a:prstGeom prst="rect">
            <a:avLst/>
          </a:prstGeom>
          <a:noFill/>
          <a:ln w="19050" algn="ctr">
            <a:solidFill>
              <a:srgbClr val="FB86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50000"/>
              </a:spcBef>
            </a:pPr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1466" name="Rectangle 42"/>
          <p:cNvSpPr>
            <a:spLocks noChangeArrowheads="1"/>
          </p:cNvSpPr>
          <p:nvPr/>
        </p:nvSpPr>
        <p:spPr bwMode="auto">
          <a:xfrm>
            <a:off x="2819400" y="2870200"/>
            <a:ext cx="36513" cy="187325"/>
          </a:xfrm>
          <a:prstGeom prst="rect">
            <a:avLst/>
          </a:prstGeom>
          <a:noFill/>
          <a:ln w="19050" algn="ctr">
            <a:solidFill>
              <a:srgbClr val="FB86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50000"/>
              </a:spcBef>
            </a:pPr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61467" name="Picture 97" descr="vk.uvs.vyh-9_initial_param_13_white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3954463"/>
            <a:ext cx="597693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TextBox 98"/>
          <p:cNvSpPr txBox="1"/>
          <p:nvPr/>
        </p:nvSpPr>
        <p:spPr>
          <a:xfrm>
            <a:off x="3170238" y="3835400"/>
            <a:ext cx="1701800" cy="252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 eaLnBrk="1" hangingPunct="1">
              <a:lnSpc>
                <a:spcPct val="110000"/>
              </a:lnSpc>
              <a:defRPr/>
            </a:pPr>
            <a:r>
              <a:rPr lang="ru-RU" sz="105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Почасовой расход воды</a:t>
            </a:r>
          </a:p>
        </p:txBody>
      </p:sp>
      <p:sp>
        <p:nvSpPr>
          <p:cNvPr id="61469" name="TextBox 99"/>
          <p:cNvSpPr txBox="1">
            <a:spLocks noChangeArrowheads="1"/>
          </p:cNvSpPr>
          <p:nvPr/>
        </p:nvSpPr>
        <p:spPr bwMode="auto">
          <a:xfrm>
            <a:off x="2501900" y="4187825"/>
            <a:ext cx="122396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</a:pPr>
            <a:r>
              <a:rPr lang="ru-RU" altLang="ru-RU" sz="1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Тестирование алгоритма – искусственный пропуск</a:t>
            </a:r>
          </a:p>
        </p:txBody>
      </p:sp>
      <p:pic>
        <p:nvPicPr>
          <p:cNvPr id="61470" name="Picture 100" descr="res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5246688"/>
            <a:ext cx="5976937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1" name="Rectangle 18"/>
          <p:cNvSpPr>
            <a:spLocks noChangeArrowheads="1"/>
          </p:cNvSpPr>
          <p:nvPr/>
        </p:nvSpPr>
        <p:spPr bwMode="auto">
          <a:xfrm>
            <a:off x="2365375" y="4081463"/>
            <a:ext cx="1476375" cy="187325"/>
          </a:xfrm>
          <a:prstGeom prst="rect">
            <a:avLst/>
          </a:prstGeom>
          <a:noFill/>
          <a:ln w="25400" algn="ctr">
            <a:solidFill>
              <a:srgbClr val="F66E1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50000"/>
              </a:spcBef>
            </a:pPr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cxnSp>
        <p:nvCxnSpPr>
          <p:cNvPr id="61472" name="Straight Arrow Connector 102"/>
          <p:cNvCxnSpPr>
            <a:cxnSpLocks noChangeShapeType="1"/>
          </p:cNvCxnSpPr>
          <p:nvPr/>
        </p:nvCxnSpPr>
        <p:spPr bwMode="auto">
          <a:xfrm flipH="1">
            <a:off x="4427538" y="5519738"/>
            <a:ext cx="215900" cy="215900"/>
          </a:xfrm>
          <a:prstGeom prst="straightConnector1">
            <a:avLst/>
          </a:prstGeom>
          <a:noFill/>
          <a:ln w="22225" algn="ctr">
            <a:solidFill>
              <a:srgbClr val="F66E1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73" name="TextBox 103"/>
          <p:cNvSpPr txBox="1">
            <a:spLocks noChangeArrowheads="1"/>
          </p:cNvSpPr>
          <p:nvPr/>
        </p:nvSpPr>
        <p:spPr bwMode="auto">
          <a:xfrm>
            <a:off x="4373563" y="5275263"/>
            <a:ext cx="1854200" cy="215900"/>
          </a:xfrm>
          <a:prstGeom prst="rect">
            <a:avLst/>
          </a:prstGeom>
          <a:solidFill>
            <a:srgbClr val="0070C0">
              <a:alpha val="21960"/>
            </a:srgbClr>
          </a:solidFill>
          <a:ln w="25400" algn="ctr">
            <a:solidFill>
              <a:srgbClr val="F66E13"/>
            </a:solidFill>
            <a:round/>
            <a:headEnd/>
            <a:tailEnd/>
          </a:ln>
        </p:spPr>
        <p:txBody>
          <a:bodyPr lIns="36000" tIns="36000" rIns="36000" bIns="36000"/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50000"/>
              </a:spcBef>
            </a:pPr>
            <a:r>
              <a:rPr lang="ru-RU" altLang="ru-RU" sz="1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восстановленные данные</a:t>
            </a:r>
          </a:p>
        </p:txBody>
      </p:sp>
      <p:cxnSp>
        <p:nvCxnSpPr>
          <p:cNvPr id="61474" name="Straight Arrow Connector 104"/>
          <p:cNvCxnSpPr>
            <a:cxnSpLocks noChangeShapeType="1"/>
          </p:cNvCxnSpPr>
          <p:nvPr/>
        </p:nvCxnSpPr>
        <p:spPr bwMode="auto">
          <a:xfrm>
            <a:off x="5076825" y="5519738"/>
            <a:ext cx="0" cy="287337"/>
          </a:xfrm>
          <a:prstGeom prst="straightConnector1">
            <a:avLst/>
          </a:prstGeom>
          <a:noFill/>
          <a:ln w="22225" algn="ctr">
            <a:solidFill>
              <a:srgbClr val="F66E1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75" name="Straight Arrow Connector 105"/>
          <p:cNvCxnSpPr>
            <a:cxnSpLocks noChangeShapeType="1"/>
          </p:cNvCxnSpPr>
          <p:nvPr/>
        </p:nvCxnSpPr>
        <p:spPr bwMode="auto">
          <a:xfrm>
            <a:off x="6084888" y="5519738"/>
            <a:ext cx="71437" cy="215900"/>
          </a:xfrm>
          <a:prstGeom prst="straightConnector1">
            <a:avLst/>
          </a:prstGeom>
          <a:noFill/>
          <a:ln w="22225" algn="ctr">
            <a:solidFill>
              <a:srgbClr val="F66E1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76" name="Straight Arrow Connector 106"/>
          <p:cNvCxnSpPr>
            <a:cxnSpLocks noChangeShapeType="1"/>
          </p:cNvCxnSpPr>
          <p:nvPr/>
        </p:nvCxnSpPr>
        <p:spPr bwMode="auto">
          <a:xfrm flipH="1">
            <a:off x="5986463" y="5519738"/>
            <a:ext cx="25400" cy="215900"/>
          </a:xfrm>
          <a:prstGeom prst="straightConnector1">
            <a:avLst/>
          </a:prstGeom>
          <a:noFill/>
          <a:ln w="22225" algn="ctr">
            <a:solidFill>
              <a:srgbClr val="F66E1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77" name="Straight Arrow Connector 107"/>
          <p:cNvCxnSpPr>
            <a:cxnSpLocks noChangeShapeType="1"/>
            <a:stCxn id="61473" idx="1"/>
          </p:cNvCxnSpPr>
          <p:nvPr/>
        </p:nvCxnSpPr>
        <p:spPr bwMode="auto">
          <a:xfrm flipH="1">
            <a:off x="3851275" y="5383213"/>
            <a:ext cx="522288" cy="63500"/>
          </a:xfrm>
          <a:prstGeom prst="straightConnector1">
            <a:avLst/>
          </a:prstGeom>
          <a:noFill/>
          <a:ln w="22225" algn="ctr">
            <a:solidFill>
              <a:srgbClr val="F66E1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1478" name="Picture 108" descr="res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5546725"/>
            <a:ext cx="2138362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479" name="Straight Arrow Connector 23"/>
          <p:cNvCxnSpPr>
            <a:cxnSpLocks noChangeShapeType="1"/>
            <a:stCxn id="61471" idx="2"/>
            <a:endCxn id="61487" idx="1"/>
          </p:cNvCxnSpPr>
          <p:nvPr/>
        </p:nvCxnSpPr>
        <p:spPr bwMode="auto">
          <a:xfrm rot="16200000" flipH="1">
            <a:off x="2817813" y="4554538"/>
            <a:ext cx="2439987" cy="1868487"/>
          </a:xfrm>
          <a:prstGeom prst="curvedConnector2">
            <a:avLst/>
          </a:prstGeom>
          <a:noFill/>
          <a:ln w="19050" algn="ctr">
            <a:solidFill>
              <a:srgbClr val="F66E1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1" name="TextBox 40"/>
          <p:cNvSpPr txBox="1">
            <a:spLocks noChangeArrowheads="1"/>
          </p:cNvSpPr>
          <p:nvPr/>
        </p:nvSpPr>
        <p:spPr bwMode="auto">
          <a:xfrm>
            <a:off x="7027863" y="3956050"/>
            <a:ext cx="2376487" cy="1146175"/>
          </a:xfrm>
          <a:prstGeom prst="rect">
            <a:avLst/>
          </a:prstGeom>
          <a:solidFill>
            <a:srgbClr val="0070C0">
              <a:alpha val="22000"/>
            </a:srgbClr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lIns="36000" tIns="36000" rIns="36000" bIns="36000"/>
          <a:lstStyle/>
          <a:p>
            <a:pPr marL="85725" algn="ctr" defTabSz="914400" eaLnBrk="1" hangingPunct="1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sz="11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Свойства восстановленных данных:</a:t>
            </a:r>
          </a:p>
          <a:p>
            <a:pPr marL="180975" indent="-95250" algn="ctr" defTabSz="914400" eaLnBrk="1" hangingPunct="1">
              <a:lnSpc>
                <a:spcPct val="110000"/>
              </a:lnSpc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ru-RU" sz="11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Сохранение годовых трендов</a:t>
            </a:r>
          </a:p>
          <a:p>
            <a:pPr marL="180975" indent="-95250" algn="ctr" defTabSz="914400" eaLnBrk="1" hangingPunct="1">
              <a:lnSpc>
                <a:spcPct val="110000"/>
              </a:lnSpc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ru-RU" sz="11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Сохранение периодик (месяц, неделя, день-ночь и др.)</a:t>
            </a:r>
          </a:p>
        </p:txBody>
      </p:sp>
      <p:cxnSp>
        <p:nvCxnSpPr>
          <p:cNvPr id="61481" name="Straight Arrow Connector 111"/>
          <p:cNvCxnSpPr>
            <a:cxnSpLocks noChangeShapeType="1"/>
            <a:stCxn id="61484" idx="2"/>
          </p:cNvCxnSpPr>
          <p:nvPr/>
        </p:nvCxnSpPr>
        <p:spPr bwMode="auto">
          <a:xfrm>
            <a:off x="4427538" y="5059363"/>
            <a:ext cx="360362" cy="215900"/>
          </a:xfrm>
          <a:prstGeom prst="straightConnector1">
            <a:avLst/>
          </a:prstGeom>
          <a:noFill/>
          <a:ln w="22225" algn="ctr">
            <a:solidFill>
              <a:srgbClr val="F66E1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82" name="Straight Arrow Connector 112"/>
          <p:cNvCxnSpPr>
            <a:cxnSpLocks noChangeShapeType="1"/>
            <a:stCxn id="61485" idx="2"/>
          </p:cNvCxnSpPr>
          <p:nvPr/>
        </p:nvCxnSpPr>
        <p:spPr bwMode="auto">
          <a:xfrm>
            <a:off x="5076825" y="5059363"/>
            <a:ext cx="0" cy="215900"/>
          </a:xfrm>
          <a:prstGeom prst="straightConnector1">
            <a:avLst/>
          </a:prstGeom>
          <a:noFill/>
          <a:ln w="22225" algn="ctr">
            <a:solidFill>
              <a:srgbClr val="F66E1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83" name="Straight Arrow Connector 113"/>
          <p:cNvCxnSpPr>
            <a:cxnSpLocks noChangeShapeType="1"/>
            <a:stCxn id="61486" idx="2"/>
          </p:cNvCxnSpPr>
          <p:nvPr/>
        </p:nvCxnSpPr>
        <p:spPr bwMode="auto">
          <a:xfrm flipH="1">
            <a:off x="5651500" y="5059363"/>
            <a:ext cx="504825" cy="215900"/>
          </a:xfrm>
          <a:prstGeom prst="straightConnector1">
            <a:avLst/>
          </a:prstGeom>
          <a:noFill/>
          <a:ln w="22225" algn="ctr">
            <a:solidFill>
              <a:srgbClr val="F66E1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84" name="Rectangle 114"/>
          <p:cNvSpPr>
            <a:spLocks noChangeArrowheads="1"/>
          </p:cNvSpPr>
          <p:nvPr/>
        </p:nvSpPr>
        <p:spPr bwMode="auto">
          <a:xfrm>
            <a:off x="4284663" y="4122738"/>
            <a:ext cx="287337" cy="936625"/>
          </a:xfrm>
          <a:prstGeom prst="rect">
            <a:avLst/>
          </a:prstGeom>
          <a:noFill/>
          <a:ln w="25400" algn="ctr">
            <a:solidFill>
              <a:srgbClr val="F66E1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1485" name="Rectangle 115"/>
          <p:cNvSpPr>
            <a:spLocks noChangeArrowheads="1"/>
          </p:cNvSpPr>
          <p:nvPr/>
        </p:nvSpPr>
        <p:spPr bwMode="auto">
          <a:xfrm>
            <a:off x="4932363" y="4122738"/>
            <a:ext cx="287337" cy="936625"/>
          </a:xfrm>
          <a:prstGeom prst="rect">
            <a:avLst/>
          </a:prstGeom>
          <a:noFill/>
          <a:ln w="25400" algn="ctr">
            <a:solidFill>
              <a:srgbClr val="F66E1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50000"/>
              </a:spcBef>
            </a:pPr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1486" name="Rectangle 116"/>
          <p:cNvSpPr>
            <a:spLocks noChangeArrowheads="1"/>
          </p:cNvSpPr>
          <p:nvPr/>
        </p:nvSpPr>
        <p:spPr bwMode="auto">
          <a:xfrm>
            <a:off x="6011863" y="4122738"/>
            <a:ext cx="288925" cy="936625"/>
          </a:xfrm>
          <a:prstGeom prst="rect">
            <a:avLst/>
          </a:prstGeom>
          <a:noFill/>
          <a:ln w="25400" algn="ctr">
            <a:solidFill>
              <a:srgbClr val="F66E1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1487" name="TextBox 117"/>
          <p:cNvSpPr txBox="1">
            <a:spLocks noChangeArrowheads="1"/>
          </p:cNvSpPr>
          <p:nvPr/>
        </p:nvSpPr>
        <p:spPr bwMode="auto">
          <a:xfrm>
            <a:off x="4972050" y="6578600"/>
            <a:ext cx="1981200" cy="260350"/>
          </a:xfrm>
          <a:prstGeom prst="rect">
            <a:avLst/>
          </a:prstGeom>
          <a:solidFill>
            <a:srgbClr val="0070C0">
              <a:alpha val="21960"/>
            </a:srgbClr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lIns="36000" tIns="36000" rIns="36000" bIns="36000"/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50000"/>
              </a:spcBef>
            </a:pPr>
            <a:r>
              <a:rPr lang="ru-RU" altLang="ru-RU" sz="1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Приближенный участок</a:t>
            </a:r>
          </a:p>
        </p:txBody>
      </p:sp>
      <p:grpSp>
        <p:nvGrpSpPr>
          <p:cNvPr id="61488" name="Group 37"/>
          <p:cNvGrpSpPr>
            <a:grpSpLocks/>
          </p:cNvGrpSpPr>
          <p:nvPr/>
        </p:nvGrpSpPr>
        <p:grpSpPr bwMode="auto">
          <a:xfrm>
            <a:off x="7042150" y="5211763"/>
            <a:ext cx="1871663" cy="384175"/>
            <a:chOff x="971600" y="4077072"/>
            <a:chExt cx="1872208" cy="385170"/>
          </a:xfrm>
        </p:grpSpPr>
        <p:sp>
          <p:nvSpPr>
            <p:cNvPr id="61492" name="TextBox 119"/>
            <p:cNvSpPr txBox="1">
              <a:spLocks noChangeArrowheads="1"/>
            </p:cNvSpPr>
            <p:nvPr/>
          </p:nvSpPr>
          <p:spPr bwMode="auto">
            <a:xfrm>
              <a:off x="971600" y="4077072"/>
              <a:ext cx="1872208" cy="38517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71725" indent="-8572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828925" indent="-8572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86125" indent="-8572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743325" indent="-8572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 eaLnBrk="1" hangingPunct="1">
                <a:lnSpc>
                  <a:spcPct val="110000"/>
                </a:lnSpc>
              </a:pPr>
              <a:r>
                <a:rPr lang="ru-RU" altLang="ru-RU" sz="9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           исходный сигнал</a:t>
              </a:r>
            </a:p>
            <a:p>
              <a:pPr algn="ctr" defTabSz="914400" eaLnBrk="1" hangingPunct="1">
                <a:lnSpc>
                  <a:spcPct val="110000"/>
                </a:lnSpc>
              </a:pPr>
              <a:r>
                <a:rPr lang="ru-RU" altLang="ru-RU" sz="9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           восстановленный сигнал</a:t>
              </a:r>
            </a:p>
          </p:txBody>
        </p:sp>
        <p:cxnSp>
          <p:nvCxnSpPr>
            <p:cNvPr id="61493" name="Straight Connector 120"/>
            <p:cNvCxnSpPr>
              <a:cxnSpLocks noChangeShapeType="1"/>
            </p:cNvCxnSpPr>
            <p:nvPr/>
          </p:nvCxnSpPr>
          <p:spPr bwMode="auto">
            <a:xfrm>
              <a:off x="1043608" y="4188913"/>
              <a:ext cx="288000" cy="0"/>
            </a:xfrm>
            <a:prstGeom prst="line">
              <a:avLst/>
            </a:prstGeom>
            <a:noFill/>
            <a:ln w="15875" algn="ctr">
              <a:solidFill>
                <a:srgbClr val="0000FF"/>
              </a:solidFill>
              <a:round/>
              <a:headEnd/>
              <a:tailEnd/>
            </a:ln>
          </p:spPr>
        </p:cxnSp>
        <p:cxnSp>
          <p:nvCxnSpPr>
            <p:cNvPr id="61494" name="Straight Connector 121"/>
            <p:cNvCxnSpPr>
              <a:cxnSpLocks noChangeShapeType="1"/>
            </p:cNvCxnSpPr>
            <p:nvPr/>
          </p:nvCxnSpPr>
          <p:spPr bwMode="auto">
            <a:xfrm>
              <a:off x="1043608" y="4341313"/>
              <a:ext cx="288000" cy="0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/>
            </a:ln>
          </p:spPr>
        </p:cxnSp>
      </p:grpSp>
      <p:cxnSp>
        <p:nvCxnSpPr>
          <p:cNvPr id="61489" name="Straight Arrow Connector 23"/>
          <p:cNvCxnSpPr>
            <a:cxnSpLocks noChangeShapeType="1"/>
            <a:stCxn id="61487" idx="3"/>
            <a:endCxn id="61478" idx="2"/>
          </p:cNvCxnSpPr>
          <p:nvPr/>
        </p:nvCxnSpPr>
        <p:spPr bwMode="auto">
          <a:xfrm flipV="1">
            <a:off x="6953250" y="6524625"/>
            <a:ext cx="949325" cy="184150"/>
          </a:xfrm>
          <a:prstGeom prst="curvedConnector2">
            <a:avLst/>
          </a:prstGeom>
          <a:noFill/>
          <a:ln w="19050" algn="ctr">
            <a:solidFill>
              <a:srgbClr val="F66E1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4" name="Title 1"/>
          <p:cNvSpPr txBox="1">
            <a:spLocks/>
          </p:cNvSpPr>
          <p:nvPr/>
        </p:nvSpPr>
        <p:spPr bwMode="auto">
          <a:xfrm>
            <a:off x="136525" y="792163"/>
            <a:ext cx="9906000" cy="333375"/>
          </a:xfrm>
          <a:prstGeom prst="rect">
            <a:avLst/>
          </a:prstGeom>
          <a:noFill/>
          <a:ln>
            <a:noFill/>
          </a:ln>
        </p:spPr>
        <p:txBody>
          <a:bodyPr lIns="95777" tIns="47890" rIns="95777" bIns="47890" anchor="ctr"/>
          <a:lstStyle>
            <a:lvl1pPr algn="ctr" defTabSz="957263" rtl="0" fontAlgn="base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57759" eaLnBrk="1" fontAlgn="b" hangingPunct="1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Работа системы оперативной аналитики: пример восстановления данных</a:t>
            </a:r>
          </a:p>
        </p:txBody>
      </p:sp>
      <p:sp>
        <p:nvSpPr>
          <p:cNvPr id="125" name="Заголовок 1"/>
          <p:cNvSpPr txBox="1">
            <a:spLocks/>
          </p:cNvSpPr>
          <p:nvPr/>
        </p:nvSpPr>
        <p:spPr bwMode="auto">
          <a:xfrm>
            <a:off x="425450" y="2111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7. Использование Системы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23988" y="4292600"/>
            <a:ext cx="865187" cy="360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9" tIns="35999" rIns="35999" bIns="35999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62467" name="Picture 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279525"/>
            <a:ext cx="7273925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15875" y="863600"/>
            <a:ext cx="9906000" cy="333375"/>
          </a:xfrm>
          <a:prstGeom prst="rect">
            <a:avLst/>
          </a:prstGeom>
          <a:noFill/>
          <a:ln>
            <a:noFill/>
          </a:ln>
        </p:spPr>
        <p:txBody>
          <a:bodyPr lIns="95777" tIns="47890" rIns="95777" bIns="47890" anchor="ctr">
            <a:normAutofit fontScale="90000" lnSpcReduction="20000"/>
          </a:bodyPr>
          <a:lstStyle>
            <a:lvl1pPr algn="ctr" defTabSz="957263" rtl="0" fontAlgn="base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57759" eaLnBrk="1" fontAlgn="b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Расширенный Пользовательский Интерфейс</a:t>
            </a:r>
          </a:p>
        </p:txBody>
      </p:sp>
      <p:grpSp>
        <p:nvGrpSpPr>
          <p:cNvPr id="62469" name="Группа 8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0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62472" name="Picture 2" descr="D:\лого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7. Использование Системы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23988" y="4292600"/>
            <a:ext cx="865187" cy="360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9" tIns="35999" rIns="35999" bIns="35999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63491" name="Picture 1" descr="C:\Users\pb3k0505\AppData\Local\Microsoft\Windows\Temporary Internet Files\Content.Outlook\O90VXBL3\UI_leak_20150326_noToolti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"/>
          <a:stretch>
            <a:fillRect/>
          </a:stretch>
        </p:blipFill>
        <p:spPr bwMode="auto">
          <a:xfrm>
            <a:off x="704850" y="1341438"/>
            <a:ext cx="869473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15875" y="863600"/>
            <a:ext cx="9906000" cy="333375"/>
          </a:xfrm>
          <a:prstGeom prst="rect">
            <a:avLst/>
          </a:prstGeom>
          <a:noFill/>
          <a:ln>
            <a:noFill/>
          </a:ln>
        </p:spPr>
        <p:txBody>
          <a:bodyPr lIns="95777" tIns="47890" rIns="95777" bIns="47890" anchor="ctr">
            <a:normAutofit fontScale="90000" lnSpcReduction="20000"/>
          </a:bodyPr>
          <a:lstStyle>
            <a:lvl1pPr algn="ctr" defTabSz="957263" rtl="0" fontAlgn="base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57759" eaLnBrk="1" fontAlgn="b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Локализация мест утечек и несанкционированного отбора воды</a:t>
            </a:r>
          </a:p>
        </p:txBody>
      </p:sp>
      <p:grpSp>
        <p:nvGrpSpPr>
          <p:cNvPr id="63493" name="Группа 8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0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63496" name="Picture 2" descr="D:\лого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7. Использование Системы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54"/>
          <p:cNvSpPr>
            <a:spLocks noChangeArrowheads="1"/>
          </p:cNvSpPr>
          <p:nvPr/>
        </p:nvSpPr>
        <p:spPr bwMode="auto">
          <a:xfrm>
            <a:off x="401638" y="1116013"/>
            <a:ext cx="9504362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>
            <a:spAutoFit/>
          </a:bodyPr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ts val="1000"/>
              </a:spcAft>
              <a:buClr>
                <a:srgbClr val="8CA3B0"/>
              </a:buClr>
            </a:pPr>
            <a:r>
              <a:rPr lang="ru-RU" altLang="ru-RU" sz="1600">
                <a:solidFill>
                  <a:srgbClr val="000000"/>
                </a:solidFill>
              </a:rPr>
              <a:t>Возможность  вовлечения потребителей в процесс оптимизации использования ресурсов путем предоставления доступа к информации о потреблении, расходах и способах экономии.</a:t>
            </a:r>
          </a:p>
          <a:p>
            <a:pPr eaLnBrk="1" hangingPunct="1">
              <a:lnSpc>
                <a:spcPct val="110000"/>
              </a:lnSpc>
              <a:buClr>
                <a:srgbClr val="8CA3B0"/>
              </a:buClr>
            </a:pPr>
            <a:r>
              <a:rPr lang="ru-RU" altLang="ru-RU" sz="1600">
                <a:solidFill>
                  <a:srgbClr val="000000"/>
                </a:solidFill>
              </a:rPr>
              <a:t>Платформа может использоваться </a:t>
            </a:r>
            <a:r>
              <a:rPr lang="ru-RU" altLang="ru-RU" sz="1600" b="1">
                <a:solidFill>
                  <a:srgbClr val="002060"/>
                </a:solidFill>
              </a:rPr>
              <a:t>для поквартирного учета </a:t>
            </a:r>
            <a:r>
              <a:rPr lang="ru-RU" altLang="ru-RU" sz="1600">
                <a:solidFill>
                  <a:srgbClr val="000000"/>
                </a:solidFill>
              </a:rPr>
              <a:t>и готова к </a:t>
            </a:r>
            <a:r>
              <a:rPr lang="ru-RU" altLang="ru-RU" sz="1600" b="1">
                <a:solidFill>
                  <a:srgbClr val="002060"/>
                </a:solidFill>
              </a:rPr>
              <a:t>введению дифференцированных тарифов.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492375"/>
            <a:ext cx="8043863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15875" y="863600"/>
            <a:ext cx="9906000" cy="333375"/>
          </a:xfrm>
          <a:prstGeom prst="rect">
            <a:avLst/>
          </a:prstGeom>
          <a:noFill/>
          <a:ln>
            <a:noFill/>
          </a:ln>
        </p:spPr>
        <p:txBody>
          <a:bodyPr lIns="95777" tIns="47890" rIns="95777" bIns="47890" anchor="ctr">
            <a:normAutofit fontScale="90000" lnSpcReduction="20000"/>
          </a:bodyPr>
          <a:lstStyle>
            <a:lvl1pPr algn="ctr" defTabSz="957263" rtl="0" fontAlgn="base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57759" eaLnBrk="1" fontAlgn="b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Портал “Аналитика для Абонентов”</a:t>
            </a:r>
          </a:p>
        </p:txBody>
      </p:sp>
      <p:grpSp>
        <p:nvGrpSpPr>
          <p:cNvPr id="64517" name="Группа 8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10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64520" name="Picture 2" descr="D:\лого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7. Использование Системы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117"/>
          <p:cNvSpPr txBox="1">
            <a:spLocks noChangeArrowheads="1"/>
          </p:cNvSpPr>
          <p:nvPr/>
        </p:nvSpPr>
        <p:spPr bwMode="auto">
          <a:xfrm>
            <a:off x="3783013" y="6416675"/>
            <a:ext cx="3119437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65" tIns="47886" rIns="95765" bIns="47886">
            <a:spAutoFit/>
          </a:bodyPr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ru-RU" altLang="ru-RU" sz="1400" b="1">
                <a:solidFill>
                  <a:srgbClr val="002060"/>
                </a:solidFill>
              </a:rPr>
              <a:t>- Компоненты НемоАква</a:t>
            </a:r>
            <a:endParaRPr lang="ru-RU" altLang="ru-RU" sz="1400" b="1" i="1" u="sng">
              <a:solidFill>
                <a:srgbClr val="002060"/>
              </a:solidFill>
            </a:endParaRPr>
          </a:p>
        </p:txBody>
      </p:sp>
      <p:sp>
        <p:nvSpPr>
          <p:cNvPr id="65539" name="TextBox 218"/>
          <p:cNvSpPr txBox="1">
            <a:spLocks noChangeArrowheads="1"/>
          </p:cNvSpPr>
          <p:nvPr/>
        </p:nvSpPr>
        <p:spPr bwMode="auto">
          <a:xfrm>
            <a:off x="620713" y="4924425"/>
            <a:ext cx="25812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>
            <a:spAutoFit/>
          </a:bodyPr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763"/>
              </a:lnSpc>
            </a:pPr>
            <a:endParaRPr lang="ru-RU" altLang="ru-RU" sz="12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365125" y="5245100"/>
            <a:ext cx="9458325" cy="1157288"/>
            <a:chOff x="539750" y="5461497"/>
            <a:chExt cx="8730350" cy="1156780"/>
          </a:xfrm>
        </p:grpSpPr>
        <p:sp>
          <p:nvSpPr>
            <p:cNvPr id="121" name="Rectangle 120"/>
            <p:cNvSpPr/>
            <p:nvPr/>
          </p:nvSpPr>
          <p:spPr bwMode="auto">
            <a:xfrm>
              <a:off x="539750" y="5461497"/>
              <a:ext cx="8645362" cy="1152019"/>
            </a:xfrm>
            <a:prstGeom prst="rect">
              <a:avLst/>
            </a:prstGeom>
            <a:solidFill>
              <a:schemeClr val="accent5">
                <a:alpha val="15000"/>
              </a:schemeClr>
            </a:solidFill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144018" tIns="72009" rIns="72009" bIns="72009" anchor="ctr"/>
            <a:lstStyle/>
            <a:p>
              <a:pPr marL="171440" indent="-171440" defTabSz="914345" eaLnBrk="1" hangingPunct="1">
                <a:buClr>
                  <a:srgbClr val="879BAA"/>
                </a:buClr>
                <a:buFont typeface="Arial" pitchFamily="34" charset="0"/>
                <a:buChar char="•"/>
                <a:defRPr/>
              </a:pPr>
              <a:endParaRPr lang="ru-RU" sz="1000" dirty="0" err="1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65580" name="Picture 10" descr="home-meter.wmf"/>
            <p:cNvPicPr>
              <a:picLocks noChangeAspect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859" y="5567990"/>
              <a:ext cx="802498" cy="391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81" name="Picture 12" descr="apartments-meter.wmf"/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670" r="-13670"/>
            <a:stretch>
              <a:fillRect/>
            </a:stretch>
          </p:blipFill>
          <p:spPr bwMode="auto">
            <a:xfrm>
              <a:off x="1996312" y="5539806"/>
              <a:ext cx="1033558" cy="420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82" name="TextBox 218"/>
            <p:cNvSpPr txBox="1">
              <a:spLocks noChangeArrowheads="1"/>
            </p:cNvSpPr>
            <p:nvPr/>
          </p:nvSpPr>
          <p:spPr bwMode="auto">
            <a:xfrm>
              <a:off x="635098" y="6007821"/>
              <a:ext cx="2740747" cy="605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763"/>
                </a:lnSpc>
              </a:pPr>
              <a:r>
                <a:rPr lang="ru-RU" altLang="ru-RU" sz="1200" b="1">
                  <a:solidFill>
                    <a:srgbClr val="000000"/>
                  </a:solidFill>
                  <a:latin typeface="Verdana" panose="020B0604030504040204" pitchFamily="34" charset="0"/>
                </a:rPr>
                <a:t>Данные абонентского учета</a:t>
              </a:r>
              <a:endParaRPr lang="en-US" altLang="ru-RU" sz="1200" b="1">
                <a:solidFill>
                  <a:srgbClr val="000000"/>
                </a:solidFill>
                <a:latin typeface="Verdana" panose="020B0604030504040204" pitchFamily="34" charset="0"/>
              </a:endParaRPr>
            </a:p>
            <a:p>
              <a:pPr algn="ctr" eaLnBrk="1" hangingPunct="1">
                <a:lnSpc>
                  <a:spcPts val="763"/>
                </a:lnSpc>
              </a:pPr>
              <a:endParaRPr lang="en-US" altLang="ru-RU" sz="1200">
                <a:solidFill>
                  <a:srgbClr val="000000"/>
                </a:solidFill>
                <a:latin typeface="Verdana" panose="020B0604030504040204" pitchFamily="34" charset="0"/>
              </a:endParaRPr>
            </a:p>
            <a:p>
              <a:pPr algn="ctr" eaLnBrk="1" hangingPunct="1">
                <a:lnSpc>
                  <a:spcPts val="763"/>
                </a:lnSpc>
              </a:pPr>
              <a:r>
                <a:rPr lang="ru-RU" altLang="ru-RU" sz="1200">
                  <a:solidFill>
                    <a:srgbClr val="000000"/>
                  </a:solidFill>
                  <a:latin typeface="Verdana" panose="020B0604030504040204" pitchFamily="34" charset="0"/>
                </a:rPr>
                <a:t>Измеренные объемы</a:t>
              </a:r>
            </a:p>
            <a:p>
              <a:pPr algn="ctr" eaLnBrk="1" hangingPunct="1">
                <a:lnSpc>
                  <a:spcPts val="763"/>
                </a:lnSpc>
              </a:pPr>
              <a:endParaRPr lang="ru-RU" altLang="ru-RU" sz="1200">
                <a:solidFill>
                  <a:srgbClr val="000000"/>
                </a:solidFill>
                <a:latin typeface="Verdana" panose="020B0604030504040204" pitchFamily="34" charset="0"/>
              </a:endParaRPr>
            </a:p>
            <a:p>
              <a:pPr algn="ctr" eaLnBrk="1" hangingPunct="1">
                <a:lnSpc>
                  <a:spcPts val="763"/>
                </a:lnSpc>
              </a:pPr>
              <a:r>
                <a:rPr lang="ru-RU" altLang="ru-RU" sz="1200">
                  <a:solidFill>
                    <a:srgbClr val="000000"/>
                  </a:solidFill>
                  <a:latin typeface="Verdana" panose="020B0604030504040204" pitchFamily="34" charset="0"/>
                </a:rPr>
                <a:t>потребления и подачи</a:t>
              </a:r>
            </a:p>
          </p:txBody>
        </p:sp>
        <p:grpSp>
          <p:nvGrpSpPr>
            <p:cNvPr id="65583" name="Group 31"/>
            <p:cNvGrpSpPr>
              <a:grpSpLocks/>
            </p:cNvGrpSpPr>
            <p:nvPr/>
          </p:nvGrpSpPr>
          <p:grpSpPr bwMode="auto">
            <a:xfrm>
              <a:off x="6169442" y="5512800"/>
              <a:ext cx="3100658" cy="1105477"/>
              <a:chOff x="2865802" y="5489940"/>
              <a:chExt cx="3100658" cy="1105477"/>
            </a:xfrm>
          </p:grpSpPr>
          <p:sp>
            <p:nvSpPr>
              <p:cNvPr id="65592" name="TextBox 218"/>
              <p:cNvSpPr txBox="1">
                <a:spLocks noChangeArrowheads="1"/>
              </p:cNvSpPr>
              <p:nvPr/>
            </p:nvSpPr>
            <p:spPr bwMode="auto">
              <a:xfrm>
                <a:off x="2865802" y="5990123"/>
                <a:ext cx="3100658" cy="605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ts val="763"/>
                  </a:lnSpc>
                </a:pPr>
                <a:r>
                  <a:rPr lang="ru-RU" altLang="ru-RU" sz="1200" b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Состояние сети водоснабжения  </a:t>
                </a:r>
              </a:p>
              <a:p>
                <a:pPr algn="ctr" eaLnBrk="1" hangingPunct="1">
                  <a:lnSpc>
                    <a:spcPts val="763"/>
                  </a:lnSpc>
                </a:pPr>
                <a:endParaRPr lang="ru-RU" altLang="ru-RU" sz="120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  <a:p>
                <a:pPr algn="ctr" eaLnBrk="1" hangingPunct="1">
                  <a:lnSpc>
                    <a:spcPts val="763"/>
                  </a:lnSpc>
                </a:pPr>
                <a:r>
                  <a:rPr lang="ru-RU" altLang="ru-RU" sz="120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Давление на сети, параметры </a:t>
                </a:r>
              </a:p>
              <a:p>
                <a:pPr algn="ctr" eaLnBrk="1" hangingPunct="1">
                  <a:lnSpc>
                    <a:spcPts val="763"/>
                  </a:lnSpc>
                </a:pPr>
                <a:endParaRPr lang="ru-RU" altLang="ru-RU" sz="120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  <a:p>
                <a:pPr algn="ctr" eaLnBrk="1" hangingPunct="1">
                  <a:lnSpc>
                    <a:spcPts val="763"/>
                  </a:lnSpc>
                </a:pPr>
                <a:r>
                  <a:rPr lang="ru-RU" altLang="ru-RU" sz="120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работы НС, состояние арматуры</a:t>
                </a:r>
              </a:p>
            </p:txBody>
          </p:sp>
          <p:pic>
            <p:nvPicPr>
              <p:cNvPr id="65593" name="Picture 59" descr="tower.wmf"/>
              <p:cNvPicPr>
                <a:picLocks noChangeAspect="1"/>
              </p:cNvPicPr>
              <p:nvPr/>
            </p:nvPicPr>
            <p:blipFill>
              <a:blip r:embed="rId4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0570" r="-20570"/>
              <a:stretch>
                <a:fillRect/>
              </a:stretch>
            </p:blipFill>
            <p:spPr bwMode="auto">
              <a:xfrm>
                <a:off x="4302390" y="5489940"/>
                <a:ext cx="618185" cy="446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5584" name="Group 51"/>
            <p:cNvGrpSpPr>
              <a:grpSpLocks/>
            </p:cNvGrpSpPr>
            <p:nvPr/>
          </p:nvGrpSpPr>
          <p:grpSpPr bwMode="auto">
            <a:xfrm>
              <a:off x="8444999" y="5495888"/>
              <a:ext cx="512946" cy="487675"/>
              <a:chOff x="7308850" y="5456986"/>
              <a:chExt cx="561126" cy="570300"/>
            </a:xfrm>
          </p:grpSpPr>
          <p:sp>
            <p:nvSpPr>
              <p:cNvPr id="130" name="Rounded Rectangle 129"/>
              <p:cNvSpPr/>
              <p:nvPr/>
            </p:nvSpPr>
            <p:spPr bwMode="auto">
              <a:xfrm>
                <a:off x="7308991" y="5457593"/>
                <a:ext cx="561032" cy="506593"/>
              </a:xfrm>
              <a:prstGeom prst="roundRect">
                <a:avLst>
                  <a:gd name="adj" fmla="val 11111"/>
                </a:avLst>
              </a:prstGeom>
              <a:gradFill rotWithShape="1">
                <a:gsLst>
                  <a:gs pos="0">
                    <a:srgbClr val="FFFFFF">
                      <a:lumMod val="8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FFFF">
                    <a:lumMod val="65000"/>
                  </a:srgbClr>
                </a:solidFill>
                <a:prstDash val="solid"/>
              </a:ln>
              <a:effectLst>
                <a:outerShdw blurRad="40005" dist="22987" dir="5400000" algn="tl" rotWithShape="0">
                  <a:srgbClr val="000000">
                    <a:alpha val="13000"/>
                  </a:srgbClr>
                </a:outerShdw>
              </a:effectLst>
            </p:spPr>
            <p:txBody>
              <a:bodyPr anchor="ctr"/>
              <a:lstStyle/>
              <a:p>
                <a:pPr algn="ctr" defTabSz="91434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65589" name="TextBox 130"/>
              <p:cNvSpPr txBox="1">
                <a:spLocks noChangeArrowheads="1"/>
              </p:cNvSpPr>
              <p:nvPr/>
            </p:nvSpPr>
            <p:spPr bwMode="auto">
              <a:xfrm>
                <a:off x="7339447" y="5754497"/>
                <a:ext cx="495312" cy="272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>
                <a:spAutoFit/>
              </a:bodyPr>
              <a:lstStyle>
                <a:lvl1pPr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ts val="1063"/>
                  </a:lnSpc>
                </a:pPr>
                <a:r>
                  <a:rPr lang="ru-RU" altLang="ru-RU" sz="600">
                    <a:solidFill>
                      <a:srgbClr val="595959"/>
                    </a:solidFill>
                    <a:ea typeface="MS PGothic" panose="020B0600070205080204" pitchFamily="34" charset="-128"/>
                  </a:rPr>
                  <a:t>СУ НС</a:t>
                </a:r>
                <a:endParaRPr lang="en-US" altLang="ru-RU" sz="600">
                  <a:solidFill>
                    <a:srgbClr val="595959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65590" name="Picture 100" descr="gear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0542" y="5476786"/>
                <a:ext cx="223672" cy="213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91" name="Picture 101" descr="gear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391915">
                <a:off x="7676194" y="5594515"/>
                <a:ext cx="111837" cy="106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5585" name="Picture 56" descr="users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5801" y="5495869"/>
              <a:ext cx="530343" cy="353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86" name="TextBox 127"/>
            <p:cNvSpPr txBox="1">
              <a:spLocks noChangeArrowheads="1"/>
            </p:cNvSpPr>
            <p:nvPr/>
          </p:nvSpPr>
          <p:spPr bwMode="auto">
            <a:xfrm>
              <a:off x="6361449" y="5785205"/>
              <a:ext cx="1390584" cy="234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1063"/>
                </a:lnSpc>
              </a:pPr>
              <a:r>
                <a:rPr lang="ru-RU" altLang="ru-RU" sz="500">
                  <a:solidFill>
                    <a:srgbClr val="595959"/>
                  </a:solidFill>
                  <a:ea typeface="MS PGothic" panose="020B0600070205080204" pitchFamily="34" charset="-128"/>
                </a:rPr>
                <a:t>Аварийные бригады</a:t>
              </a:r>
              <a:endParaRPr lang="en-US" altLang="ru-RU" sz="500">
                <a:solidFill>
                  <a:srgbClr val="595959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65587" name="TextBox 218"/>
            <p:cNvSpPr txBox="1">
              <a:spLocks noChangeArrowheads="1"/>
            </p:cNvSpPr>
            <p:nvPr/>
          </p:nvSpPr>
          <p:spPr bwMode="auto">
            <a:xfrm>
              <a:off x="3472210" y="5812928"/>
              <a:ext cx="2740747" cy="502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763"/>
                </a:lnSpc>
              </a:pPr>
              <a:r>
                <a:rPr lang="ru-RU" altLang="ru-RU" sz="1600">
                  <a:solidFill>
                    <a:srgbClr val="595959"/>
                  </a:solidFill>
                  <a:latin typeface="Verdana" panose="020B0604030504040204" pitchFamily="34" charset="0"/>
                </a:rPr>
                <a:t>Полевой уровень </a:t>
              </a:r>
            </a:p>
            <a:p>
              <a:pPr algn="ctr" eaLnBrk="1" hangingPunct="1">
                <a:lnSpc>
                  <a:spcPts val="763"/>
                </a:lnSpc>
              </a:pPr>
              <a:endParaRPr lang="ru-RU" altLang="ru-RU" sz="1600">
                <a:solidFill>
                  <a:srgbClr val="595959"/>
                </a:solidFill>
                <a:latin typeface="Verdana" panose="020B0604030504040204" pitchFamily="34" charset="0"/>
              </a:endParaRPr>
            </a:p>
            <a:p>
              <a:pPr algn="ctr" eaLnBrk="1" hangingPunct="1">
                <a:lnSpc>
                  <a:spcPts val="763"/>
                </a:lnSpc>
              </a:pPr>
              <a:endParaRPr lang="ru-RU" altLang="ru-RU" sz="1600">
                <a:solidFill>
                  <a:srgbClr val="595959"/>
                </a:solidFill>
                <a:latin typeface="Verdana" panose="020B0604030504040204" pitchFamily="34" charset="0"/>
              </a:endParaRPr>
            </a:p>
            <a:p>
              <a:pPr algn="ctr" eaLnBrk="1" hangingPunct="1">
                <a:lnSpc>
                  <a:spcPts val="763"/>
                </a:lnSpc>
              </a:pPr>
              <a:r>
                <a:rPr lang="ru-RU" altLang="ru-RU" sz="1600">
                  <a:solidFill>
                    <a:srgbClr val="595959"/>
                  </a:solidFill>
                  <a:latin typeface="Verdana" panose="020B0604030504040204" pitchFamily="34" charset="0"/>
                </a:rPr>
                <a:t>КИПиА</a:t>
              </a:r>
            </a:p>
          </p:txBody>
        </p:sp>
      </p:grpSp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3541713" y="2944813"/>
            <a:ext cx="3443287" cy="1971675"/>
            <a:chOff x="3472210" y="3161213"/>
            <a:chExt cx="3178449" cy="1972064"/>
          </a:xfrm>
        </p:grpSpPr>
        <p:sp>
          <p:nvSpPr>
            <p:cNvPr id="137" name="Rectangle 136"/>
            <p:cNvSpPr/>
            <p:nvPr/>
          </p:nvSpPr>
          <p:spPr bwMode="auto">
            <a:xfrm>
              <a:off x="3624611" y="3161213"/>
              <a:ext cx="2773999" cy="1972064"/>
            </a:xfrm>
            <a:prstGeom prst="rect">
              <a:avLst/>
            </a:prstGeom>
            <a:solidFill>
              <a:schemeClr val="accent5">
                <a:alpha val="15000"/>
              </a:schemeClr>
            </a:solidFill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144018" tIns="72009" rIns="72009" bIns="72009" anchor="ctr"/>
            <a:lstStyle/>
            <a:p>
              <a:pPr marL="171440" indent="-171440" defTabSz="914345" eaLnBrk="1" hangingPunct="1">
                <a:buClr>
                  <a:srgbClr val="879BAA"/>
                </a:buClr>
                <a:buFont typeface="Arial" pitchFamily="34" charset="0"/>
                <a:buChar char="•"/>
                <a:defRPr/>
              </a:pPr>
              <a:endParaRPr lang="ru-RU" sz="1000" dirty="0" err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5575" name="TextBox 137"/>
            <p:cNvSpPr txBox="1">
              <a:spLocks noChangeArrowheads="1"/>
            </p:cNvSpPr>
            <p:nvPr/>
          </p:nvSpPr>
          <p:spPr bwMode="auto">
            <a:xfrm>
              <a:off x="3472210" y="4302914"/>
              <a:ext cx="3178449" cy="810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763"/>
                </a:lnSpc>
              </a:pPr>
              <a:r>
                <a:rPr lang="ru-RU" altLang="ru-RU" sz="1200" b="1">
                  <a:solidFill>
                    <a:srgbClr val="595959"/>
                  </a:solidFill>
                  <a:latin typeface="Verdana" panose="020B0604030504040204" pitchFamily="34" charset="0"/>
                </a:rPr>
                <a:t>ИС предприятия </a:t>
              </a:r>
            </a:p>
            <a:p>
              <a:pPr algn="ctr" eaLnBrk="1" hangingPunct="1">
                <a:lnSpc>
                  <a:spcPts val="763"/>
                </a:lnSpc>
              </a:pPr>
              <a:endParaRPr lang="ru-RU" altLang="ru-RU" sz="1200">
                <a:solidFill>
                  <a:srgbClr val="595959"/>
                </a:solidFill>
                <a:latin typeface="Verdana" panose="020B0604030504040204" pitchFamily="34" charset="0"/>
              </a:endParaRPr>
            </a:p>
            <a:p>
              <a:pPr algn="ctr" eaLnBrk="1" hangingPunct="1">
                <a:lnSpc>
                  <a:spcPts val="763"/>
                </a:lnSpc>
              </a:pPr>
              <a:r>
                <a:rPr lang="ru-RU" altLang="ru-RU" sz="1200">
                  <a:solidFill>
                    <a:srgbClr val="595959"/>
                  </a:solidFill>
                  <a:latin typeface="Verdana" panose="020B0604030504040204" pitchFamily="34" charset="0"/>
                </a:rPr>
                <a:t>Материальный учет, </a:t>
              </a:r>
            </a:p>
            <a:p>
              <a:pPr algn="ctr" eaLnBrk="1" hangingPunct="1">
                <a:lnSpc>
                  <a:spcPts val="763"/>
                </a:lnSpc>
              </a:pPr>
              <a:endParaRPr lang="ru-RU" altLang="ru-RU" sz="1200">
                <a:solidFill>
                  <a:srgbClr val="595959"/>
                </a:solidFill>
                <a:latin typeface="Verdana" panose="020B0604030504040204" pitchFamily="34" charset="0"/>
              </a:endParaRPr>
            </a:p>
            <a:p>
              <a:pPr algn="ctr" eaLnBrk="1" hangingPunct="1">
                <a:lnSpc>
                  <a:spcPts val="763"/>
                </a:lnSpc>
              </a:pPr>
              <a:r>
                <a:rPr lang="ru-RU" altLang="ru-RU" sz="1200">
                  <a:solidFill>
                    <a:srgbClr val="595959"/>
                  </a:solidFill>
                  <a:latin typeface="Verdana" panose="020B0604030504040204" pitchFamily="34" charset="0"/>
                </a:rPr>
                <a:t>планирование работ, </a:t>
              </a:r>
            </a:p>
            <a:p>
              <a:pPr algn="ctr" eaLnBrk="1" hangingPunct="1">
                <a:lnSpc>
                  <a:spcPts val="763"/>
                </a:lnSpc>
              </a:pPr>
              <a:endParaRPr lang="ru-RU" altLang="ru-RU" sz="1200">
                <a:solidFill>
                  <a:srgbClr val="595959"/>
                </a:solidFill>
                <a:latin typeface="Verdana" panose="020B0604030504040204" pitchFamily="34" charset="0"/>
              </a:endParaRPr>
            </a:p>
            <a:p>
              <a:pPr algn="ctr" eaLnBrk="1" hangingPunct="1">
                <a:lnSpc>
                  <a:spcPts val="763"/>
                </a:lnSpc>
              </a:pPr>
              <a:r>
                <a:rPr lang="ru-RU" altLang="ru-RU" sz="1200">
                  <a:solidFill>
                    <a:srgbClr val="595959"/>
                  </a:solidFill>
                  <a:latin typeface="Verdana" panose="020B0604030504040204" pitchFamily="34" charset="0"/>
                </a:rPr>
                <a:t>биллинговая система</a:t>
              </a:r>
              <a:endParaRPr lang="en-US" altLang="ru-RU" sz="300">
                <a:solidFill>
                  <a:srgbClr val="595959"/>
                </a:solidFill>
                <a:latin typeface="Verdana" panose="020B0604030504040204" pitchFamily="34" charset="0"/>
              </a:endParaRPr>
            </a:p>
          </p:txBody>
        </p:sp>
        <p:pic>
          <p:nvPicPr>
            <p:cNvPr id="65576" name="Picture 215" descr="application-cis.wmf"/>
            <p:cNvPicPr>
              <a:picLocks noChangeAspect="1"/>
            </p:cNvPicPr>
            <p:nvPr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9354" y="3393256"/>
              <a:ext cx="697256" cy="615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77" name="Picture 223" descr="application-workforce.wmf"/>
            <p:cNvPicPr>
              <a:picLocks noChangeAspect="1"/>
            </p:cNvPicPr>
            <p:nvPr/>
          </p:nvPicPr>
          <p:blipFill>
            <a:blip r:embed="rId9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3837" y="3405589"/>
              <a:ext cx="676977" cy="645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78" name="Picture 234" descr="application-datawharehouse.wmf"/>
            <p:cNvPicPr>
              <a:picLocks noChangeAspect="1"/>
            </p:cNvPicPr>
            <p:nvPr/>
          </p:nvPicPr>
          <p:blipFill>
            <a:blip r:embed="rId10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940" y="3401180"/>
              <a:ext cx="723135" cy="649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2" name="Right Arrow 141"/>
          <p:cNvSpPr/>
          <p:nvPr/>
        </p:nvSpPr>
        <p:spPr bwMode="auto">
          <a:xfrm rot="16200000">
            <a:off x="1843881" y="4509294"/>
            <a:ext cx="201613" cy="1108075"/>
          </a:xfrm>
          <a:prstGeom prst="rightArrow">
            <a:avLst/>
          </a:prstGeom>
          <a:solidFill>
            <a:srgbClr val="0070C0">
              <a:alpha val="15000"/>
            </a:srgbClr>
          </a:solidFill>
          <a:ln w="9525" cap="flat" cmpd="sng" algn="ctr">
            <a:solidFill>
              <a:srgbClr val="FFFFFF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35999" tIns="0" rIns="35999" bIns="0" anchor="ctr"/>
          <a:lstStyle/>
          <a:p>
            <a:pPr defTabSz="914345" eaLnBrk="1" hangingPunct="1">
              <a:buClr>
                <a:srgbClr val="8CA3B0"/>
              </a:buClr>
              <a:defRPr/>
            </a:pPr>
            <a:endParaRPr lang="ru-RU" sz="900" b="1" kern="0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6500813" y="2913063"/>
            <a:ext cx="3292475" cy="2251075"/>
            <a:chOff x="6500448" y="2912751"/>
            <a:chExt cx="3292370" cy="2251106"/>
          </a:xfrm>
        </p:grpSpPr>
        <p:sp>
          <p:nvSpPr>
            <p:cNvPr id="143" name="Right Arrow 142"/>
            <p:cNvSpPr/>
            <p:nvPr/>
          </p:nvSpPr>
          <p:spPr bwMode="auto">
            <a:xfrm rot="16200000">
              <a:off x="7533872" y="4498710"/>
              <a:ext cx="200028" cy="1108040"/>
            </a:xfrm>
            <a:prstGeom prst="rightArrow">
              <a:avLst/>
            </a:prstGeom>
            <a:solidFill>
              <a:srgbClr val="0070C0">
                <a:alpha val="15000"/>
              </a:srgbClr>
            </a:solidFill>
            <a:ln w="9525" cap="flat" cmpd="sng" algn="ctr">
              <a:solidFill>
                <a:srgbClr val="FFFFFF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5999" tIns="0" rIns="35999" bIns="0" anchor="ctr"/>
            <a:lstStyle/>
            <a:p>
              <a:pPr defTabSz="914345" eaLnBrk="1" hangingPunct="1">
                <a:buClr>
                  <a:srgbClr val="8CA3B0"/>
                </a:buClr>
                <a:defRPr/>
              </a:pPr>
              <a:endParaRPr lang="ru-RU" sz="900" b="1" kern="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44" name="Down Arrow 143"/>
            <p:cNvSpPr/>
            <p:nvPr/>
          </p:nvSpPr>
          <p:spPr bwMode="auto">
            <a:xfrm>
              <a:off x="8454598" y="4962241"/>
              <a:ext cx="954058" cy="201616"/>
            </a:xfrm>
            <a:prstGeom prst="downArrow">
              <a:avLst/>
            </a:prstGeom>
            <a:solidFill>
              <a:srgbClr val="0070C0">
                <a:alpha val="15000"/>
              </a:srgbClr>
            </a:solidFill>
            <a:ln w="9525" cap="flat" cmpd="sng" algn="ctr">
              <a:solidFill>
                <a:srgbClr val="FFFFFF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5999" tIns="0" rIns="35999" bIns="0" anchor="ctr"/>
            <a:lstStyle/>
            <a:p>
              <a:pPr defTabSz="914345" eaLnBrk="1" hangingPunct="1">
                <a:buClr>
                  <a:srgbClr val="8CA3B0"/>
                </a:buClr>
                <a:defRPr/>
              </a:pPr>
              <a:endParaRPr lang="ru-RU" sz="1200" b="1" kern="0" dirty="0" err="1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65569" name="TextBox 218"/>
            <p:cNvSpPr txBox="1">
              <a:spLocks noChangeArrowheads="1"/>
            </p:cNvSpPr>
            <p:nvPr/>
          </p:nvSpPr>
          <p:spPr bwMode="auto">
            <a:xfrm>
              <a:off x="6714179" y="4107671"/>
              <a:ext cx="3078639" cy="810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763"/>
                </a:lnSpc>
              </a:pPr>
              <a:r>
                <a:rPr lang="ru-RU" altLang="ru-RU" sz="1200" b="1">
                  <a:solidFill>
                    <a:srgbClr val="000000"/>
                  </a:solidFill>
                  <a:latin typeface="Verdana" panose="020B0604030504040204" pitchFamily="34" charset="0"/>
                </a:rPr>
                <a:t>«Управление»</a:t>
              </a:r>
              <a:endParaRPr lang="en-US" altLang="ru-RU" sz="1200" b="1">
                <a:solidFill>
                  <a:srgbClr val="000000"/>
                </a:solidFill>
                <a:latin typeface="Verdana" panose="020B0604030504040204" pitchFamily="34" charset="0"/>
              </a:endParaRPr>
            </a:p>
            <a:p>
              <a:pPr algn="ctr" eaLnBrk="1" hangingPunct="1">
                <a:lnSpc>
                  <a:spcPts val="763"/>
                </a:lnSpc>
              </a:pPr>
              <a:endParaRPr lang="en-US" altLang="ru-RU" sz="1200">
                <a:solidFill>
                  <a:srgbClr val="000000"/>
                </a:solidFill>
                <a:latin typeface="Verdana" panose="020B0604030504040204" pitchFamily="34" charset="0"/>
              </a:endParaRPr>
            </a:p>
            <a:p>
              <a:pPr algn="ctr" eaLnBrk="1" hangingPunct="1">
                <a:lnSpc>
                  <a:spcPts val="763"/>
                </a:lnSpc>
              </a:pPr>
              <a:r>
                <a:rPr lang="ru-RU" altLang="ru-RU" sz="1200">
                  <a:solidFill>
                    <a:srgbClr val="000000"/>
                  </a:solidFill>
                  <a:latin typeface="Verdana" panose="020B0604030504040204" pitchFamily="34" charset="0"/>
                </a:rPr>
                <a:t>Диспетчеризация и управление </a:t>
              </a:r>
            </a:p>
            <a:p>
              <a:pPr algn="ctr" eaLnBrk="1" hangingPunct="1">
                <a:lnSpc>
                  <a:spcPts val="763"/>
                </a:lnSpc>
              </a:pPr>
              <a:endParaRPr lang="ru-RU" altLang="ru-RU" sz="1200">
                <a:solidFill>
                  <a:srgbClr val="000000"/>
                </a:solidFill>
                <a:latin typeface="Verdana" panose="020B0604030504040204" pitchFamily="34" charset="0"/>
              </a:endParaRPr>
            </a:p>
            <a:p>
              <a:pPr algn="ctr" eaLnBrk="1" hangingPunct="1">
                <a:lnSpc>
                  <a:spcPts val="763"/>
                </a:lnSpc>
              </a:pPr>
              <a:r>
                <a:rPr lang="ru-RU" altLang="ru-RU" sz="1200">
                  <a:solidFill>
                    <a:srgbClr val="000000"/>
                  </a:solidFill>
                  <a:latin typeface="Verdana" panose="020B0604030504040204" pitchFamily="34" charset="0"/>
                </a:rPr>
                <a:t>Сетью водоснабжения</a:t>
              </a:r>
            </a:p>
            <a:p>
              <a:pPr algn="ctr" eaLnBrk="1" hangingPunct="1">
                <a:lnSpc>
                  <a:spcPts val="763"/>
                </a:lnSpc>
              </a:pPr>
              <a:r>
                <a:rPr lang="ru-RU" altLang="ru-RU" sz="1200">
                  <a:solidFill>
                    <a:srgbClr val="000000"/>
                  </a:solidFill>
                  <a:latin typeface="Verdana" panose="020B0604030504040204" pitchFamily="34" charset="0"/>
                </a:rPr>
                <a:t> </a:t>
              </a:r>
            </a:p>
            <a:p>
              <a:pPr algn="ctr" eaLnBrk="1" hangingPunct="1">
                <a:lnSpc>
                  <a:spcPts val="763"/>
                </a:lnSpc>
              </a:pPr>
              <a:endParaRPr lang="ru-RU" altLang="ru-RU" sz="120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48" name="Rectangle 147"/>
            <p:cNvSpPr/>
            <p:nvPr/>
          </p:nvSpPr>
          <p:spPr bwMode="auto">
            <a:xfrm>
              <a:off x="6805238" y="2912751"/>
              <a:ext cx="2843121" cy="1985989"/>
            </a:xfrm>
            <a:prstGeom prst="rect">
              <a:avLst/>
            </a:prstGeom>
            <a:solidFill>
              <a:srgbClr val="006487">
                <a:alpha val="40000"/>
              </a:srgbClr>
            </a:solidFill>
            <a:ln w="38100">
              <a:noFill/>
              <a:prstDash val="sysDash"/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144018" tIns="72009" rIns="72009" bIns="72009" anchor="ctr"/>
            <a:lstStyle/>
            <a:p>
              <a:pPr marL="171440" indent="-171440" algn="ctr" defTabSz="914345" eaLnBrk="1" hangingPunct="1">
                <a:buClr>
                  <a:srgbClr val="879BAA"/>
                </a:buClr>
                <a:buFont typeface="Arial" pitchFamily="34" charset="0"/>
                <a:buChar char="•"/>
                <a:defRPr/>
              </a:pPr>
              <a:endParaRPr lang="ru-RU" sz="1000" dirty="0" err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0" name="Right Arrow 149"/>
            <p:cNvSpPr/>
            <p:nvPr/>
          </p:nvSpPr>
          <p:spPr bwMode="auto">
            <a:xfrm>
              <a:off x="6592520" y="3666823"/>
              <a:ext cx="633392" cy="373068"/>
            </a:xfrm>
            <a:prstGeom prst="rightArrow">
              <a:avLst/>
            </a:prstGeom>
            <a:solidFill>
              <a:srgbClr val="0070C0">
                <a:alpha val="15000"/>
              </a:srgbClr>
            </a:solidFill>
            <a:ln w="9525" cap="flat" cmpd="sng" algn="ctr">
              <a:solidFill>
                <a:srgbClr val="FFFFFF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6000" tIns="0" rIns="36000" bIns="0" anchor="ctr"/>
            <a:lstStyle/>
            <a:p>
              <a:pPr defTabSz="914345" eaLnBrk="1" hangingPunct="1">
                <a:buClr>
                  <a:srgbClr val="8CA3B0"/>
                </a:buClr>
                <a:defRPr/>
              </a:pPr>
              <a:endParaRPr lang="ru-RU" sz="1200" b="1" kern="0" dirty="0" err="1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51" name="Right Arrow 150"/>
            <p:cNvSpPr/>
            <p:nvPr/>
          </p:nvSpPr>
          <p:spPr bwMode="auto">
            <a:xfrm rot="10800000">
              <a:off x="6500448" y="3165166"/>
              <a:ext cx="633392" cy="373068"/>
            </a:xfrm>
            <a:prstGeom prst="rightArrow">
              <a:avLst/>
            </a:prstGeom>
            <a:solidFill>
              <a:srgbClr val="0070C0">
                <a:alpha val="15000"/>
              </a:srgbClr>
            </a:solidFill>
            <a:ln w="9525" cap="flat" cmpd="sng" algn="ctr">
              <a:solidFill>
                <a:srgbClr val="FFFFFF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6000" tIns="0" rIns="36000" bIns="0" anchor="ctr"/>
            <a:lstStyle/>
            <a:p>
              <a:pPr defTabSz="914345" eaLnBrk="1" hangingPunct="1">
                <a:buClr>
                  <a:srgbClr val="8CA3B0"/>
                </a:buClr>
                <a:defRPr/>
              </a:pPr>
              <a:endParaRPr lang="ru-RU" sz="1200" b="1" kern="0" dirty="0" err="1">
                <a:solidFill>
                  <a:srgbClr val="000000"/>
                </a:solidFill>
                <a:latin typeface="+mn-lt"/>
              </a:endParaRPr>
            </a:p>
          </p:txBody>
        </p:sp>
        <p:pic>
          <p:nvPicPr>
            <p:cNvPr id="65573" name="Picture 2" descr="https://encrypted-tbn1.gstatic.com/images?q=tbn:ANd9GcQMn3OGn1A4tTZJwvN-23I9JB7w4l31cmPrwYxg3wGnejNi8eIL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0318" y="2991798"/>
              <a:ext cx="1736696" cy="99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379413" y="1196975"/>
            <a:ext cx="9364662" cy="1725613"/>
            <a:chOff x="378955" y="1196752"/>
            <a:chExt cx="9365772" cy="1725472"/>
          </a:xfrm>
        </p:grpSpPr>
        <p:sp>
          <p:nvSpPr>
            <p:cNvPr id="149" name="Right Arrow 148"/>
            <p:cNvSpPr/>
            <p:nvPr/>
          </p:nvSpPr>
          <p:spPr bwMode="auto">
            <a:xfrm rot="16200000" flipH="1">
              <a:off x="8491270" y="2224457"/>
              <a:ext cx="223820" cy="1171714"/>
            </a:xfrm>
            <a:prstGeom prst="rightArrow">
              <a:avLst/>
            </a:prstGeom>
            <a:solidFill>
              <a:srgbClr val="0070C0">
                <a:alpha val="34000"/>
              </a:srgbClr>
            </a:solidFill>
            <a:ln w="9525" cap="flat" cmpd="sng" algn="ctr">
              <a:solidFill>
                <a:srgbClr val="FFFFFF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6000" tIns="0" rIns="36000" bIns="0" anchor="ctr"/>
            <a:lstStyle/>
            <a:p>
              <a:pPr defTabSz="914345" eaLnBrk="1" hangingPunct="1">
                <a:buClr>
                  <a:srgbClr val="8CA3B0"/>
                </a:buClr>
                <a:defRPr/>
              </a:pPr>
              <a:endParaRPr lang="ru-RU" sz="900" b="1" kern="0" dirty="0">
                <a:solidFill>
                  <a:srgbClr val="000000"/>
                </a:solidFill>
                <a:latin typeface="+mn-lt"/>
              </a:endParaRPr>
            </a:p>
          </p:txBody>
        </p:sp>
        <p:grpSp>
          <p:nvGrpSpPr>
            <p:cNvPr id="65559" name="Group 57"/>
            <p:cNvGrpSpPr>
              <a:grpSpLocks/>
            </p:cNvGrpSpPr>
            <p:nvPr/>
          </p:nvGrpSpPr>
          <p:grpSpPr bwMode="auto">
            <a:xfrm>
              <a:off x="378955" y="1196752"/>
              <a:ext cx="9365772" cy="1680837"/>
              <a:chOff x="498672" y="1412875"/>
              <a:chExt cx="8645328" cy="1680837"/>
            </a:xfrm>
          </p:grpSpPr>
          <p:sp>
            <p:nvSpPr>
              <p:cNvPr id="154" name="Rectangle 153"/>
              <p:cNvSpPr/>
              <p:nvPr/>
            </p:nvSpPr>
            <p:spPr bwMode="auto">
              <a:xfrm>
                <a:off x="498672" y="1412875"/>
                <a:ext cx="8645328" cy="1476255"/>
              </a:xfrm>
              <a:prstGeom prst="rect">
                <a:avLst/>
              </a:prstGeom>
              <a:solidFill>
                <a:srgbClr val="006487">
                  <a:alpha val="40000"/>
                </a:srgbClr>
              </a:solidFill>
              <a:ln>
                <a:noFill/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lIns="144018" tIns="72009" rIns="72009" bIns="72009" anchor="ctr"/>
              <a:lstStyle/>
              <a:p>
                <a:pPr marL="171440" indent="-171440" defTabSz="914345" eaLnBrk="1" hangingPunct="1">
                  <a:buClr>
                    <a:srgbClr val="879BAA"/>
                  </a:buClr>
                  <a:buFont typeface="Arial" pitchFamily="34" charset="0"/>
                  <a:buChar char="•"/>
                  <a:defRPr/>
                </a:pPr>
                <a:endParaRPr lang="ru-RU" sz="10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pic>
            <p:nvPicPr>
              <p:cNvPr id="65561" name="Picture 2" descr="http://www.rshu.ru/logo/other/vodokanal/vodokanal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8341" y="1590297"/>
                <a:ext cx="462281" cy="296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562" name="TextBox 218"/>
              <p:cNvSpPr txBox="1">
                <a:spLocks noChangeArrowheads="1"/>
              </p:cNvSpPr>
              <p:nvPr/>
            </p:nvSpPr>
            <p:spPr bwMode="auto">
              <a:xfrm>
                <a:off x="2706862" y="1524801"/>
                <a:ext cx="6251083" cy="1220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912813"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ts val="763"/>
                  </a:lnSpc>
                </a:pPr>
                <a:r>
                  <a:rPr lang="ru-RU" altLang="ru-RU" sz="1200" b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Комплексное решение для платформы ситуационного центра</a:t>
                </a:r>
              </a:p>
              <a:p>
                <a:pPr algn="just" eaLnBrk="1" hangingPunct="1">
                  <a:lnSpc>
                    <a:spcPts val="763"/>
                  </a:lnSpc>
                </a:pPr>
                <a:endParaRPr lang="ru-RU" altLang="ru-RU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  <a:p>
                <a:pPr algn="just" eaLnBrk="1" hangingPunct="1">
                  <a:lnSpc>
                    <a:spcPts val="763"/>
                  </a:lnSpc>
                </a:pPr>
                <a:endParaRPr lang="en-US" altLang="ru-RU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  <a:p>
                <a:pPr algn="just" eaLnBrk="1" hangingPunct="1">
                  <a:lnSpc>
                    <a:spcPts val="763"/>
                  </a:lnSpc>
                </a:pPr>
                <a:r>
                  <a:rPr lang="ru-RU" altLang="ru-RU" sz="120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- Поддержка принятия решений, аналитика, мониторинг состояния</a:t>
                </a:r>
              </a:p>
              <a:p>
                <a:pPr algn="just" eaLnBrk="1" hangingPunct="1">
                  <a:lnSpc>
                    <a:spcPts val="763"/>
                  </a:lnSpc>
                </a:pPr>
                <a:endParaRPr lang="en-US" altLang="ru-RU" sz="120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  <a:p>
                <a:pPr algn="just" eaLnBrk="1" hangingPunct="1">
                  <a:lnSpc>
                    <a:spcPts val="763"/>
                  </a:lnSpc>
                  <a:buFontTx/>
                  <a:buChar char="-"/>
                </a:pPr>
                <a:r>
                  <a:rPr lang="ru-RU" altLang="ru-RU" sz="120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 Автоматическая отчетность о состоянии сети и статусе КИПиА</a:t>
                </a:r>
              </a:p>
              <a:p>
                <a:pPr algn="just" eaLnBrk="1" hangingPunct="1">
                  <a:lnSpc>
                    <a:spcPts val="763"/>
                  </a:lnSpc>
                  <a:buFontTx/>
                  <a:buChar char="-"/>
                </a:pPr>
                <a:endParaRPr lang="ru-RU" altLang="ru-RU" sz="120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  <a:p>
                <a:pPr algn="just" eaLnBrk="1" hangingPunct="1">
                  <a:lnSpc>
                    <a:spcPts val="763"/>
                  </a:lnSpc>
                  <a:buFontTx/>
                  <a:buChar char="-"/>
                </a:pPr>
                <a:r>
                  <a:rPr lang="ru-RU" altLang="ru-RU" sz="120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 Интеграция с существующими ИС предприятия и парком КИПиА</a:t>
                </a:r>
              </a:p>
              <a:p>
                <a:pPr algn="just" eaLnBrk="1" hangingPunct="1">
                  <a:lnSpc>
                    <a:spcPts val="763"/>
                  </a:lnSpc>
                  <a:buFontTx/>
                  <a:buChar char="-"/>
                </a:pPr>
                <a:endParaRPr lang="ru-RU" altLang="ru-RU" sz="120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  <a:p>
                <a:pPr algn="just" eaLnBrk="1" hangingPunct="1">
                  <a:lnSpc>
                    <a:spcPts val="763"/>
                  </a:lnSpc>
                  <a:buFontTx/>
                  <a:buChar char="-"/>
                </a:pPr>
                <a:r>
                  <a:rPr lang="ru-RU" altLang="ru-RU" sz="120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 Визуализация ключевых показателей состояния сети</a:t>
                </a:r>
              </a:p>
              <a:p>
                <a:pPr algn="ctr" eaLnBrk="1" hangingPunct="1">
                  <a:lnSpc>
                    <a:spcPts val="763"/>
                  </a:lnSpc>
                </a:pPr>
                <a:endParaRPr lang="ru-RU" altLang="ru-RU" sz="120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57" name="Right Arrow 156"/>
              <p:cNvSpPr/>
              <p:nvPr/>
            </p:nvSpPr>
            <p:spPr bwMode="auto">
              <a:xfrm rot="16200000">
                <a:off x="1911674" y="2480035"/>
                <a:ext cx="204771" cy="1022960"/>
              </a:xfrm>
              <a:prstGeom prst="rightArrow">
                <a:avLst/>
              </a:prstGeom>
              <a:solidFill>
                <a:srgbClr val="0070C0">
                  <a:alpha val="34000"/>
                </a:srgbClr>
              </a:solidFill>
              <a:ln w="9525" cap="flat" cmpd="sng" algn="ctr">
                <a:solidFill>
                  <a:srgbClr val="FFFFFF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36000" tIns="0" rIns="36000" bIns="0" anchor="ctr"/>
              <a:lstStyle/>
              <a:p>
                <a:pPr defTabSz="914345" eaLnBrk="1" hangingPunct="1">
                  <a:buClr>
                    <a:srgbClr val="8CA3B0"/>
                  </a:buClr>
                  <a:defRPr/>
                </a:pPr>
                <a:endParaRPr lang="ru-RU" sz="900" b="1" kern="0" dirty="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58" name="Right Arrow 157"/>
              <p:cNvSpPr/>
              <p:nvPr/>
            </p:nvSpPr>
            <p:spPr bwMode="auto">
              <a:xfrm rot="16200000">
                <a:off x="4971026" y="2480768"/>
                <a:ext cx="204771" cy="1021495"/>
              </a:xfrm>
              <a:prstGeom prst="rightArrow">
                <a:avLst/>
              </a:prstGeom>
              <a:solidFill>
                <a:srgbClr val="0070C0">
                  <a:alpha val="15000"/>
                </a:srgbClr>
              </a:solidFill>
              <a:ln w="9525" cap="flat" cmpd="sng" algn="ctr">
                <a:solidFill>
                  <a:srgbClr val="FFFFFF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36000" tIns="0" rIns="36000" bIns="0" anchor="ctr"/>
              <a:lstStyle/>
              <a:p>
                <a:pPr defTabSz="914345" eaLnBrk="1" hangingPunct="1">
                  <a:buClr>
                    <a:srgbClr val="8CA3B0"/>
                  </a:buClr>
                  <a:defRPr/>
                </a:pPr>
                <a:endParaRPr lang="ru-RU" sz="1200" b="1" kern="0" dirty="0">
                  <a:solidFill>
                    <a:srgbClr val="000000"/>
                  </a:solidFill>
                  <a:latin typeface="+mn-lt"/>
                </a:endParaRPr>
              </a:p>
            </p:txBody>
          </p:sp>
          <p:pic>
            <p:nvPicPr>
              <p:cNvPr id="159" name="Picture 3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869458" y="1525579"/>
                <a:ext cx="1683927" cy="757175"/>
              </a:xfrm>
              <a:prstGeom prst="rect">
                <a:avLst/>
              </a:prstGeom>
              <a:noFill/>
              <a:ln w="3175" cmpd="sng">
                <a:solidFill>
                  <a:srgbClr val="000000">
                    <a:lumMod val="65000"/>
                    <a:lumOff val="35000"/>
                  </a:srgbClr>
                </a:solidFill>
                <a:miter lim="800000"/>
                <a:headEnd/>
                <a:tailEnd/>
              </a:ln>
              <a:effectLst>
                <a:outerShdw blurRad="38100" dist="12700" dir="4500000" algn="tl" rotWithShape="0">
                  <a:srgbClr val="000000">
                    <a:alpha val="8000"/>
                  </a:srgbClr>
                </a:outerShdw>
              </a:effectLst>
            </p:spPr>
          </p:pic>
          <p:pic>
            <p:nvPicPr>
              <p:cNvPr id="160" name="Picture 153" descr="users.png"/>
              <p:cNvPicPr>
                <a:picLocks noChangeAspect="1"/>
              </p:cNvPicPr>
              <p:nvPr/>
            </p:nvPicPr>
            <p:blipFill>
              <a:blip r:embed="rId14" cstate="screen">
                <a:duotone>
                  <a:srgbClr val="0055A4">
                    <a:shade val="45000"/>
                    <a:satMod val="135000"/>
                  </a:srgbClr>
                  <a:prstClr val="white"/>
                </a:duotone>
                <a:lum bright="43000" contrast="-23000"/>
              </a:blip>
              <a:srcRect/>
              <a:stretch>
                <a:fillRect/>
              </a:stretch>
            </p:blipFill>
            <p:spPr bwMode="auto">
              <a:xfrm>
                <a:off x="603716" y="2105672"/>
                <a:ext cx="1273223" cy="6119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0" name="Group 54"/>
          <p:cNvGrpSpPr>
            <a:grpSpLocks/>
          </p:cNvGrpSpPr>
          <p:nvPr/>
        </p:nvGrpSpPr>
        <p:grpSpPr bwMode="auto">
          <a:xfrm>
            <a:off x="233363" y="2808288"/>
            <a:ext cx="3689350" cy="2144712"/>
            <a:chOff x="418221" y="3023971"/>
            <a:chExt cx="3405421" cy="2144599"/>
          </a:xfrm>
        </p:grpSpPr>
        <p:sp>
          <p:nvSpPr>
            <p:cNvPr id="65552" name="TextBox 218"/>
            <p:cNvSpPr txBox="1">
              <a:spLocks noChangeArrowheads="1"/>
            </p:cNvSpPr>
            <p:nvPr/>
          </p:nvSpPr>
          <p:spPr bwMode="auto">
            <a:xfrm>
              <a:off x="418221" y="4323802"/>
              <a:ext cx="3186507" cy="810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763"/>
                </a:lnSpc>
              </a:pPr>
              <a:r>
                <a:rPr lang="ru-RU" altLang="ru-RU" sz="1200" b="1">
                  <a:solidFill>
                    <a:srgbClr val="000000"/>
                  </a:solidFill>
                  <a:latin typeface="Verdana" panose="020B0604030504040204" pitchFamily="34" charset="0"/>
                </a:rPr>
                <a:t>«Мониторинг»</a:t>
              </a:r>
              <a:endParaRPr lang="en-US" altLang="ru-RU" sz="1200" b="1">
                <a:solidFill>
                  <a:srgbClr val="000000"/>
                </a:solidFill>
                <a:latin typeface="Verdana" panose="020B0604030504040204" pitchFamily="34" charset="0"/>
              </a:endParaRPr>
            </a:p>
            <a:p>
              <a:pPr algn="ctr" eaLnBrk="1" hangingPunct="1">
                <a:lnSpc>
                  <a:spcPts val="763"/>
                </a:lnSpc>
              </a:pPr>
              <a:endParaRPr lang="en-US" altLang="ru-RU" sz="1200" b="1">
                <a:solidFill>
                  <a:srgbClr val="000000"/>
                </a:solidFill>
                <a:latin typeface="Verdana" panose="020B0604030504040204" pitchFamily="34" charset="0"/>
              </a:endParaRPr>
            </a:p>
            <a:p>
              <a:pPr algn="ctr" eaLnBrk="1" hangingPunct="1">
                <a:lnSpc>
                  <a:spcPts val="763"/>
                </a:lnSpc>
              </a:pPr>
              <a:r>
                <a:rPr lang="ru-RU" altLang="ru-RU" sz="1200">
                  <a:solidFill>
                    <a:srgbClr val="000000"/>
                  </a:solidFill>
                  <a:latin typeface="Verdana" panose="020B0604030504040204" pitchFamily="34" charset="0"/>
                </a:rPr>
                <a:t>Технологический Учет и Аналитика,</a:t>
              </a:r>
              <a:br>
                <a:rPr lang="ru-RU" altLang="ru-RU" sz="1200">
                  <a:solidFill>
                    <a:srgbClr val="000000"/>
                  </a:solidFill>
                  <a:latin typeface="Verdana" panose="020B0604030504040204" pitchFamily="34" charset="0"/>
                </a:rPr>
              </a:br>
              <a:endParaRPr lang="ru-RU" altLang="ru-RU" sz="1200">
                <a:solidFill>
                  <a:srgbClr val="000000"/>
                </a:solidFill>
                <a:latin typeface="Verdana" panose="020B0604030504040204" pitchFamily="34" charset="0"/>
              </a:endParaRPr>
            </a:p>
            <a:p>
              <a:pPr algn="ctr" eaLnBrk="1" hangingPunct="1">
                <a:lnSpc>
                  <a:spcPts val="763"/>
                </a:lnSpc>
              </a:pPr>
              <a:r>
                <a:rPr lang="ru-RU" altLang="ru-RU" sz="1200">
                  <a:solidFill>
                    <a:srgbClr val="000000"/>
                  </a:solidFill>
                  <a:latin typeface="Verdana" panose="020B0604030504040204" pitchFamily="34" charset="0"/>
                </a:rPr>
                <a:t>валидация измеренных данных,  </a:t>
              </a:r>
              <a:br>
                <a:rPr lang="ru-RU" altLang="ru-RU" sz="1200">
                  <a:solidFill>
                    <a:srgbClr val="000000"/>
                  </a:solidFill>
                  <a:latin typeface="Verdana" panose="020B0604030504040204" pitchFamily="34" charset="0"/>
                </a:rPr>
              </a:br>
              <a:r>
                <a:rPr lang="ru-RU" altLang="ru-RU" sz="1200">
                  <a:solidFill>
                    <a:srgbClr val="000000"/>
                  </a:solidFill>
                  <a:latin typeface="Verdana" panose="020B0604030504040204" pitchFamily="34" charset="0"/>
                </a:rPr>
                <a:t/>
              </a:r>
              <a:br>
                <a:rPr lang="ru-RU" altLang="ru-RU" sz="1200">
                  <a:solidFill>
                    <a:srgbClr val="000000"/>
                  </a:solidFill>
                  <a:latin typeface="Verdana" panose="020B0604030504040204" pitchFamily="34" charset="0"/>
                </a:rPr>
              </a:br>
              <a:r>
                <a:rPr lang="ru-RU" altLang="ru-RU" sz="1200">
                  <a:solidFill>
                    <a:srgbClr val="000000"/>
                  </a:solidFill>
                  <a:latin typeface="Verdana" panose="020B0604030504040204" pitchFamily="34" charset="0"/>
                </a:rPr>
                <a:t>оценка неучтенных расходов</a:t>
              </a:r>
            </a:p>
          </p:txBody>
        </p:sp>
        <p:sp>
          <p:nvSpPr>
            <p:cNvPr id="65553" name="TextBox 218"/>
            <p:cNvSpPr txBox="1">
              <a:spLocks noChangeArrowheads="1"/>
            </p:cNvSpPr>
            <p:nvPr/>
          </p:nvSpPr>
          <p:spPr bwMode="auto">
            <a:xfrm>
              <a:off x="692476" y="3023971"/>
              <a:ext cx="1890430" cy="201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763"/>
                </a:lnSpc>
              </a:pPr>
              <a:endParaRPr lang="ru-RU" altLang="ru-RU" sz="120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542773" y="3182713"/>
              <a:ext cx="2929190" cy="1985857"/>
            </a:xfrm>
            <a:prstGeom prst="rect">
              <a:avLst/>
            </a:prstGeom>
            <a:solidFill>
              <a:srgbClr val="006487">
                <a:alpha val="40000"/>
              </a:srgbClr>
            </a:solidFill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144018" tIns="72009" rIns="72009" bIns="72009" anchor="ctr"/>
            <a:lstStyle/>
            <a:p>
              <a:pPr marL="171440" indent="-171440" defTabSz="914345" eaLnBrk="1" hangingPunct="1">
                <a:buClr>
                  <a:srgbClr val="879BAA"/>
                </a:buClr>
                <a:buFont typeface="Arial" pitchFamily="34" charset="0"/>
                <a:buChar char="•"/>
                <a:defRPr/>
              </a:pPr>
              <a:endParaRPr lang="ru-RU" sz="1000" dirty="0" err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5" name="Right Arrow 164"/>
            <p:cNvSpPr/>
            <p:nvPr/>
          </p:nvSpPr>
          <p:spPr bwMode="auto">
            <a:xfrm rot="10800000">
              <a:off x="3222858" y="3393839"/>
              <a:ext cx="552428" cy="373043"/>
            </a:xfrm>
            <a:prstGeom prst="rightArrow">
              <a:avLst/>
            </a:prstGeom>
            <a:solidFill>
              <a:srgbClr val="0070C0">
                <a:alpha val="15000"/>
              </a:srgbClr>
            </a:solidFill>
            <a:ln w="9525" cap="flat" cmpd="sng" algn="ctr">
              <a:solidFill>
                <a:srgbClr val="FFFFFF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6000" tIns="0" rIns="36000" bIns="0" anchor="ctr"/>
            <a:lstStyle/>
            <a:p>
              <a:pPr defTabSz="914345" eaLnBrk="1" hangingPunct="1">
                <a:buClr>
                  <a:srgbClr val="8CA3B0"/>
                </a:buClr>
                <a:defRPr/>
              </a:pPr>
              <a:endParaRPr lang="ru-RU" sz="1200" b="1" kern="0" dirty="0" err="1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66" name="Right Arrow 165"/>
            <p:cNvSpPr/>
            <p:nvPr/>
          </p:nvSpPr>
          <p:spPr bwMode="auto">
            <a:xfrm>
              <a:off x="3271213" y="3865302"/>
              <a:ext cx="552429" cy="373042"/>
            </a:xfrm>
            <a:prstGeom prst="rightArrow">
              <a:avLst/>
            </a:prstGeom>
            <a:solidFill>
              <a:srgbClr val="0070C0">
                <a:alpha val="15000"/>
              </a:srgbClr>
            </a:solidFill>
            <a:ln w="9525" cap="flat" cmpd="sng" algn="ctr">
              <a:solidFill>
                <a:srgbClr val="FFFFFF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6000" tIns="0" rIns="36000" bIns="0" anchor="ctr"/>
            <a:lstStyle/>
            <a:p>
              <a:pPr defTabSz="914345" eaLnBrk="1" hangingPunct="1">
                <a:buClr>
                  <a:srgbClr val="8CA3B0"/>
                </a:buClr>
                <a:defRPr/>
              </a:pPr>
              <a:endParaRPr lang="ru-RU" sz="1200" b="1" kern="0" dirty="0" err="1">
                <a:solidFill>
                  <a:srgbClr val="000000"/>
                </a:solidFill>
                <a:latin typeface="+mn-lt"/>
              </a:endParaRPr>
            </a:p>
          </p:txBody>
        </p:sp>
        <p:pic>
          <p:nvPicPr>
            <p:cNvPr id="65557" name="Picture 3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7299" y="3237854"/>
              <a:ext cx="1700533" cy="1065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8" name="Rounded Rectangle 167"/>
          <p:cNvSpPr/>
          <p:nvPr/>
        </p:nvSpPr>
        <p:spPr>
          <a:xfrm>
            <a:off x="3086100" y="6443663"/>
            <a:ext cx="703263" cy="288925"/>
          </a:xfrm>
          <a:prstGeom prst="roundRect">
            <a:avLst/>
          </a:prstGeom>
          <a:solidFill>
            <a:srgbClr val="006487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9" tIns="35999" rIns="35999" bIns="35999" anchor="ctr"/>
          <a:lstStyle/>
          <a:p>
            <a:pPr algn="ctr" defTabSz="914345" eaLnBrk="1" hangingPunct="1">
              <a:lnSpc>
                <a:spcPct val="110000"/>
              </a:lnSpc>
              <a:defRPr/>
            </a:pPr>
            <a:endParaRPr lang="ru-RU" sz="1800" dirty="0">
              <a:solidFill>
                <a:srgbClr val="000000"/>
              </a:solidFill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 bwMode="auto">
          <a:xfrm>
            <a:off x="-15875" y="863600"/>
            <a:ext cx="9906000" cy="333375"/>
          </a:xfrm>
          <a:prstGeom prst="rect">
            <a:avLst/>
          </a:prstGeom>
          <a:noFill/>
          <a:ln>
            <a:noFill/>
          </a:ln>
        </p:spPr>
        <p:txBody>
          <a:bodyPr lIns="95777" tIns="47890" rIns="95777" bIns="47890" anchor="ctr">
            <a:normAutofit fontScale="90000" lnSpcReduction="20000"/>
          </a:bodyPr>
          <a:lstStyle>
            <a:lvl1pPr algn="ctr" defTabSz="957263" rtl="0" fontAlgn="base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57759" eaLnBrk="1" fontAlgn="b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Место в Технологической Инфраструктуре </a:t>
            </a:r>
          </a:p>
        </p:txBody>
      </p:sp>
      <p:grpSp>
        <p:nvGrpSpPr>
          <p:cNvPr id="65548" name="Группа 59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61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65551" name="Picture 2" descr="D:\лого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7. Использование Системы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Группа 59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61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66569" name="Picture 2" descr="D:\лого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 7. Использование Системы</a:t>
            </a:r>
          </a:p>
        </p:txBody>
      </p:sp>
      <p:sp>
        <p:nvSpPr>
          <p:cNvPr id="65" name="Rectangle 10"/>
          <p:cNvSpPr/>
          <p:nvPr/>
        </p:nvSpPr>
        <p:spPr>
          <a:xfrm>
            <a:off x="273050" y="1341438"/>
            <a:ext cx="6480175" cy="2576512"/>
          </a:xfrm>
          <a:prstGeom prst="rect">
            <a:avLst/>
          </a:prstGeom>
        </p:spPr>
        <p:txBody>
          <a:bodyPr lIns="91435" rIns="91435">
            <a:spAutoFit/>
          </a:bodyPr>
          <a:lstStyle/>
          <a:p>
            <a:pPr defTabSz="914345" eaLnBrk="1" hangingPunct="1">
              <a:lnSpc>
                <a:spcPct val="110000"/>
              </a:lnSpc>
              <a:spcAft>
                <a:spcPts val="300"/>
              </a:spcAft>
              <a:buClr>
                <a:srgbClr val="0070C0"/>
              </a:buClr>
              <a:defRPr/>
            </a:pPr>
            <a:r>
              <a:rPr lang="ru-RU" sz="1600" dirty="0">
                <a:solidFill>
                  <a:srgbClr val="000000"/>
                </a:solidFill>
                <a:latin typeface="+mn-lt"/>
              </a:rPr>
              <a:t>Автоматизированная система учета воды АСУВ «</a:t>
            </a:r>
            <a:r>
              <a:rPr lang="ru-RU" sz="1600" dirty="0" err="1">
                <a:solidFill>
                  <a:srgbClr val="000000"/>
                </a:solidFill>
                <a:latin typeface="+mn-lt"/>
              </a:rPr>
              <a:t>НемоАква</a:t>
            </a:r>
            <a:r>
              <a:rPr lang="ru-RU" sz="1600" dirty="0">
                <a:solidFill>
                  <a:srgbClr val="000000"/>
                </a:solidFill>
                <a:latin typeface="+mn-lt"/>
              </a:rPr>
              <a:t>» успешно прошла испытания на утверждение типа средства измерения(приказ №708 от 2 июня 2016 года, номер в Государственном реестре средств измерений 64126-16) и может быть использована для коммерческих расчетов с потребителями энергоресурсов.</a:t>
            </a:r>
          </a:p>
          <a:p>
            <a:pPr defTabSz="914345" eaLnBrk="1" hangingPunct="1">
              <a:lnSpc>
                <a:spcPct val="110000"/>
              </a:lnSpc>
              <a:spcAft>
                <a:spcPts val="300"/>
              </a:spcAft>
              <a:buClr>
                <a:srgbClr val="0070C0"/>
              </a:buClr>
              <a:defRPr/>
            </a:pPr>
            <a:endParaRPr lang="ru-RU" sz="1600" dirty="0">
              <a:solidFill>
                <a:srgbClr val="000000"/>
              </a:solidFill>
              <a:latin typeface="+mn-lt"/>
            </a:endParaRPr>
          </a:p>
          <a:p>
            <a:pPr defTabSz="914345" eaLnBrk="1" hangingPunct="1">
              <a:lnSpc>
                <a:spcPct val="110000"/>
              </a:lnSpc>
              <a:spcAft>
                <a:spcPts val="300"/>
              </a:spcAft>
              <a:buClr>
                <a:srgbClr val="0070C0"/>
              </a:buClr>
              <a:defRPr/>
            </a:pPr>
            <a:r>
              <a:rPr lang="ru-RU" sz="1600" dirty="0">
                <a:solidFill>
                  <a:srgbClr val="000000"/>
                </a:solidFill>
                <a:latin typeface="+mn-lt"/>
              </a:rPr>
              <a:t>Система позволяет одновременно обрабатывать до 20 миллионов точек учета, что подтверждено сертификатом.</a:t>
            </a:r>
          </a:p>
          <a:p>
            <a:pPr marL="172790" indent="-172790" algn="ctr" defTabSz="914345" eaLnBrk="1" hangingPunct="1">
              <a:lnSpc>
                <a:spcPct val="110000"/>
              </a:lnSpc>
              <a:spcAft>
                <a:spcPts val="300"/>
              </a:spcAft>
              <a:buClr>
                <a:srgbClr val="0070C0"/>
              </a:buClr>
              <a:defRPr/>
            </a:pPr>
            <a:endParaRPr lang="ru-RU" sz="12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6565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88" y="1401763"/>
            <a:ext cx="2389187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2" descr="http://116almet.ru/sites/116kzn.ru/files/styles/news-img-full/public/2015/11/Grazhdane-Stavropolya-smogut-pla.jpg?itok=q1o6tK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3917950"/>
            <a:ext cx="4192587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6567" name="Объект 1"/>
          <p:cNvGraphicFramePr>
            <a:graphicFrameLocks noChangeAspect="1"/>
          </p:cNvGraphicFramePr>
          <p:nvPr/>
        </p:nvGraphicFramePr>
        <p:xfrm>
          <a:off x="6202363" y="3141663"/>
          <a:ext cx="243205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1" name="Acrobat Document" r:id="rId6" imgW="5667177" imgH="8019676" progId="AcroExch.Document.DC">
                  <p:embed/>
                </p:oleObj>
              </mc:Choice>
              <mc:Fallback>
                <p:oleObj name="Acrobat Document" r:id="rId6" imgW="5667177" imgH="8019676" progId="AcroExch.Document.DC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2363" y="3141663"/>
                        <a:ext cx="2432050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Группа 59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61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67599" name="Picture 2" descr="D:\лого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Результаты внедрения автоматизированной системы «НемоАква»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на примере ГУП «Водоканал Санкт-Петербурга» </a:t>
            </a:r>
          </a:p>
        </p:txBody>
      </p:sp>
      <p:grpSp>
        <p:nvGrpSpPr>
          <p:cNvPr id="67588" name="Группа 15"/>
          <p:cNvGrpSpPr>
            <a:grpSpLocks/>
          </p:cNvGrpSpPr>
          <p:nvPr/>
        </p:nvGrpSpPr>
        <p:grpSpPr bwMode="auto">
          <a:xfrm>
            <a:off x="282575" y="1557338"/>
            <a:ext cx="11730038" cy="4967287"/>
            <a:chOff x="799039" y="2024844"/>
            <a:chExt cx="8667812" cy="3671534"/>
          </a:xfrm>
        </p:grpSpPr>
        <p:sp>
          <p:nvSpPr>
            <p:cNvPr id="67592" name="Picture 2" descr="ÐÐ°ÑÑÐ¸Ð½ÐºÐ¸ Ð¿Ð¾ Ð·Ð°Ð¿ÑÐ¾ÑÑ energy consumption icon"/>
            <p:cNvSpPr>
              <a:spLocks noChangeAspect="1" noChangeArrowheads="1"/>
            </p:cNvSpPr>
            <p:nvPr/>
          </p:nvSpPr>
          <p:spPr bwMode="auto">
            <a:xfrm>
              <a:off x="894645" y="2024844"/>
              <a:ext cx="1074523" cy="886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altLang="ru-RU"/>
            </a:p>
          </p:txBody>
        </p:sp>
        <p:sp>
          <p:nvSpPr>
            <p:cNvPr id="18" name="TextBox 17"/>
            <p:cNvSpPr txBox="1"/>
            <p:nvPr/>
          </p:nvSpPr>
          <p:spPr bwMode="gray">
            <a:xfrm>
              <a:off x="2847219" y="2317018"/>
              <a:ext cx="6619632" cy="350844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  <a:buClr>
                  <a:srgbClr val="879BAA"/>
                </a:buClr>
                <a:defRPr/>
              </a:pPr>
              <a:r>
                <a:rPr lang="ru-RU" sz="2275" dirty="0">
                  <a:solidFill>
                    <a:srgbClr val="000000"/>
                  </a:solidFill>
                  <a:latin typeface="Arial" pitchFamily="34" charset="0"/>
                  <a:ea typeface="ＭＳ Ｐゴシック" charset="-128"/>
                  <a:cs typeface="Arial" charset="0"/>
                </a:rPr>
                <a:t>Уменьшение потребления электроэнергии</a:t>
              </a:r>
              <a:r>
                <a:rPr lang="en-US" sz="2275" dirty="0">
                  <a:solidFill>
                    <a:srgbClr val="000000"/>
                  </a:solidFill>
                  <a:latin typeface="Arial" pitchFamily="34" charset="0"/>
                  <a:ea typeface="ＭＳ Ｐゴシック" charset="-128"/>
                  <a:cs typeface="Arial" charset="0"/>
                </a:rPr>
                <a:t>: </a:t>
              </a:r>
              <a:r>
                <a:rPr lang="ru-RU" sz="2275" b="1" dirty="0">
                  <a:solidFill>
                    <a:srgbClr val="000000"/>
                  </a:solidFill>
                  <a:latin typeface="Arial" pitchFamily="34" charset="0"/>
                  <a:ea typeface="ＭＳ Ｐゴシック" charset="-128"/>
                  <a:cs typeface="Arial" charset="0"/>
                </a:rPr>
                <a:t>19</a:t>
              </a:r>
              <a:r>
                <a:rPr lang="en-US" sz="2275" b="1" dirty="0">
                  <a:solidFill>
                    <a:srgbClr val="000000"/>
                  </a:solidFill>
                  <a:latin typeface="Arial" pitchFamily="34" charset="0"/>
                  <a:ea typeface="ＭＳ Ｐゴシック" charset="-128"/>
                  <a:cs typeface="Arial" charset="0"/>
                </a:rPr>
                <a:t>%</a:t>
              </a:r>
            </a:p>
          </p:txBody>
        </p:sp>
        <p:sp>
          <p:nvSpPr>
            <p:cNvPr id="67594" name="Picture 6" descr="ÐÐ°ÑÑÐ¸Ð½ÐºÐ¸ Ð¿Ð¾ Ð·Ð°Ð¿ÑÐ¾ÑÑ pipeline breakage icon"/>
            <p:cNvSpPr>
              <a:spLocks noChangeAspect="1" noChangeArrowheads="1"/>
            </p:cNvSpPr>
            <p:nvPr/>
          </p:nvSpPr>
          <p:spPr bwMode="auto">
            <a:xfrm>
              <a:off x="894647" y="4673824"/>
              <a:ext cx="1364115" cy="1022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altLang="ru-RU"/>
            </a:p>
          </p:txBody>
        </p:sp>
        <p:sp>
          <p:nvSpPr>
            <p:cNvPr id="20" name="TextBox 19"/>
            <p:cNvSpPr txBox="1"/>
            <p:nvPr/>
          </p:nvSpPr>
          <p:spPr bwMode="gray">
            <a:xfrm>
              <a:off x="2855430" y="5024026"/>
              <a:ext cx="6497632" cy="350843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  <a:buClr>
                  <a:srgbClr val="879BAA"/>
                </a:buClr>
                <a:defRPr/>
              </a:pPr>
              <a:r>
                <a:rPr lang="ru-RU" sz="2275" dirty="0">
                  <a:solidFill>
                    <a:srgbClr val="000000"/>
                  </a:solidFill>
                  <a:latin typeface="Arial" pitchFamily="34" charset="0"/>
                  <a:ea typeface="ＭＳ Ｐゴシック" charset="-128"/>
                  <a:cs typeface="Arial" charset="0"/>
                </a:rPr>
                <a:t>Снижение повреждений труб</a:t>
              </a:r>
              <a:r>
                <a:rPr lang="en-US" sz="2275" dirty="0">
                  <a:solidFill>
                    <a:srgbClr val="000000"/>
                  </a:solidFill>
                  <a:latin typeface="Arial" pitchFamily="34" charset="0"/>
                  <a:ea typeface="ＭＳ Ｐゴシック" charset="-128"/>
                  <a:cs typeface="Arial" charset="0"/>
                </a:rPr>
                <a:t>: </a:t>
              </a:r>
              <a:r>
                <a:rPr lang="en-US" sz="2275" b="1" dirty="0">
                  <a:solidFill>
                    <a:srgbClr val="000000"/>
                  </a:solidFill>
                  <a:latin typeface="Arial" pitchFamily="34" charset="0"/>
                  <a:ea typeface="ＭＳ Ｐゴシック" charset="-128"/>
                  <a:cs typeface="Arial" charset="0"/>
                </a:rPr>
                <a:t>44%</a:t>
              </a:r>
              <a:endParaRPr lang="ru-RU" sz="2275" b="1" dirty="0" err="1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 bwMode="gray">
            <a:xfrm>
              <a:off x="2855430" y="3490407"/>
              <a:ext cx="6497632" cy="52450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150000"/>
                </a:lnSpc>
                <a:spcBef>
                  <a:spcPct val="50000"/>
                </a:spcBef>
                <a:buClr>
                  <a:srgbClr val="879BAA"/>
                </a:buClr>
                <a:defRPr/>
              </a:pPr>
              <a:r>
                <a:rPr lang="ru-RU" sz="2275" dirty="0">
                  <a:solidFill>
                    <a:srgbClr val="000000"/>
                  </a:solidFill>
                  <a:latin typeface="Arial" pitchFamily="34" charset="0"/>
                  <a:ea typeface="ＭＳ Ｐゴシック" charset="-128"/>
                  <a:cs typeface="Arial" charset="0"/>
                </a:rPr>
                <a:t>Уменьшение потерь воды</a:t>
              </a:r>
              <a:r>
                <a:rPr lang="en-US" sz="2275" dirty="0">
                  <a:solidFill>
                    <a:srgbClr val="000000"/>
                  </a:solidFill>
                  <a:latin typeface="Arial" pitchFamily="34" charset="0"/>
                  <a:ea typeface="ＭＳ Ｐゴシック" charset="-128"/>
                  <a:cs typeface="Arial" charset="0"/>
                </a:rPr>
                <a:t>: </a:t>
              </a:r>
              <a:r>
                <a:rPr lang="en-US" sz="2275" b="1" dirty="0">
                  <a:solidFill>
                    <a:srgbClr val="000000"/>
                  </a:solidFill>
                  <a:latin typeface="Arial" pitchFamily="34" charset="0"/>
                  <a:ea typeface="ＭＳ Ｐゴシック" charset="-128"/>
                  <a:cs typeface="Arial" charset="0"/>
                </a:rPr>
                <a:t>22%</a:t>
              </a:r>
            </a:p>
          </p:txBody>
        </p:sp>
        <p:sp>
          <p:nvSpPr>
            <p:cNvPr id="67597" name="Picture 7"/>
            <p:cNvSpPr>
              <a:spLocks noChangeAspect="1" noChangeArrowheads="1"/>
            </p:cNvSpPr>
            <p:nvPr/>
          </p:nvSpPr>
          <p:spPr bwMode="auto">
            <a:xfrm>
              <a:off x="799039" y="3445442"/>
              <a:ext cx="1560637" cy="645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altLang="ru-RU"/>
            </a:p>
          </p:txBody>
        </p:sp>
      </p:grpSp>
      <p:pic>
        <p:nvPicPr>
          <p:cNvPr id="67589" name="Picture 2" descr="ÐÐ°ÑÑÐ¸Ð½ÐºÐ¸ Ð¿Ð¾ Ð·Ð°Ð¿ÑÐ¾ÑÑ energy consumption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1725613"/>
            <a:ext cx="1322387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6" descr="ÐÐ°ÑÑÐ¸Ð½ÐºÐ¸ Ð¿Ð¾ Ð·Ð°Ð¿ÑÐ¾ÑÑ pipeline breakage ic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4986338"/>
            <a:ext cx="167798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3473450"/>
            <a:ext cx="192087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Группа 59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61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68614" name="Picture 2" descr="D:\лого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Эффекты от создания Система «НемоАква» </a:t>
            </a:r>
          </a:p>
        </p:txBody>
      </p:sp>
      <p:pic>
        <p:nvPicPr>
          <p:cNvPr id="68612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125538"/>
            <a:ext cx="976153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652463" y="860425"/>
            <a:ext cx="8601075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7" tIns="47894" rIns="95787" bIns="47894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8CA3B0"/>
              </a:buClr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Verdana" panose="020B0604030504040204" pitchFamily="34" charset="0"/>
              </a:rPr>
              <a:t>В качестве системы верхнего уровня используется аппаратно-программный комплекс, разработанный на основе интеллектуальных решений с учетом специфики предприятий водоснабжения России. Использование технологий </a:t>
            </a:r>
            <a:r>
              <a:rPr lang="en-US" altLang="ru-RU" sz="1800">
                <a:solidFill>
                  <a:srgbClr val="000000"/>
                </a:solidFill>
                <a:latin typeface="Verdana" panose="020B0604030504040204" pitchFamily="34" charset="0"/>
              </a:rPr>
              <a:t>Big Data </a:t>
            </a:r>
            <a:r>
              <a:rPr lang="ru-RU" altLang="ru-RU" sz="1800">
                <a:solidFill>
                  <a:srgbClr val="000000"/>
                </a:solidFill>
                <a:latin typeface="Verdana" panose="020B0604030504040204" pitchFamily="34" charset="0"/>
              </a:rPr>
              <a:t>позволяет легко масштабировать решение на миллионы абонентов</a:t>
            </a:r>
          </a:p>
          <a:p>
            <a:pPr eaLnBrk="1" hangingPunct="1">
              <a:spcBef>
                <a:spcPct val="0"/>
              </a:spcBef>
              <a:buClr>
                <a:srgbClr val="8CA3B0"/>
              </a:buClr>
              <a:buFontTx/>
              <a:buNone/>
            </a:pPr>
            <a:endParaRPr lang="ru-RU" altLang="ru-RU" sz="8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8CA3B0"/>
              </a:buClr>
              <a:buFontTx/>
              <a:buNone/>
            </a:pPr>
            <a:endParaRPr lang="ru-RU" altLang="ru-RU" sz="8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8CA3B0"/>
              </a:buClr>
              <a:buFontTx/>
              <a:buNone/>
            </a:pPr>
            <a:endParaRPr lang="ru-RU" altLang="ru-RU" sz="8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2492375"/>
            <a:ext cx="8834438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itle 18"/>
          <p:cNvSpPr txBox="1">
            <a:spLocks/>
          </p:cNvSpPr>
          <p:nvPr/>
        </p:nvSpPr>
        <p:spPr bwMode="auto">
          <a:xfrm>
            <a:off x="284163" y="111125"/>
            <a:ext cx="900906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0234" tIns="20117" rIns="40234" bIns="20117" anchor="ctr"/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25438" indent="-125413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501650" indent="-100013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703263" indent="-100013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904875" indent="-100013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362075" indent="-100013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819275" indent="-100013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276475" indent="-100013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733675" indent="-100013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zh-CN" sz="2000" b="1">
                <a:solidFill>
                  <a:srgbClr val="17375E"/>
                </a:solidFill>
              </a:rPr>
              <a:t>Введение</a:t>
            </a:r>
            <a:endParaRPr lang="en-US" altLang="zh-CN" sz="2000" b="1">
              <a:solidFill>
                <a:srgbClr val="17375E"/>
              </a:solidFill>
            </a:endParaRPr>
          </a:p>
        </p:txBody>
      </p:sp>
      <p:sp>
        <p:nvSpPr>
          <p:cNvPr id="18437" name="TextBox 9"/>
          <p:cNvSpPr txBox="1">
            <a:spLocks noChangeArrowheads="1"/>
          </p:cNvSpPr>
          <p:nvPr/>
        </p:nvSpPr>
        <p:spPr bwMode="auto">
          <a:xfrm>
            <a:off x="3724275" y="5697538"/>
            <a:ext cx="2068513" cy="317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234" tIns="20117" rIns="40234" bIns="20117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595959"/>
                </a:solidFill>
              </a:rPr>
              <a:t>Базовая платформа</a:t>
            </a:r>
          </a:p>
        </p:txBody>
      </p:sp>
      <p:sp>
        <p:nvSpPr>
          <p:cNvPr id="18438" name="TextBox 10"/>
          <p:cNvSpPr txBox="1">
            <a:spLocks noChangeArrowheads="1"/>
          </p:cNvSpPr>
          <p:nvPr/>
        </p:nvSpPr>
        <p:spPr bwMode="auto">
          <a:xfrm>
            <a:off x="6049963" y="5481638"/>
            <a:ext cx="1346200" cy="317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234" tIns="20117" rIns="40234" bIns="20117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595959"/>
                </a:solidFill>
              </a:rPr>
              <a:t>Интерфейсы</a:t>
            </a:r>
          </a:p>
        </p:txBody>
      </p:sp>
      <p:sp>
        <p:nvSpPr>
          <p:cNvPr id="18439" name="TextBox 11"/>
          <p:cNvSpPr txBox="1">
            <a:spLocks noChangeArrowheads="1"/>
          </p:cNvSpPr>
          <p:nvPr/>
        </p:nvSpPr>
        <p:spPr bwMode="auto">
          <a:xfrm>
            <a:off x="3724275" y="2673350"/>
            <a:ext cx="1154113" cy="317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234" tIns="20117" rIns="40234" bIns="20117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595959"/>
                </a:solidFill>
              </a:rPr>
              <a:t>Аналитика</a:t>
            </a:r>
          </a:p>
        </p:txBody>
      </p:sp>
      <p:sp>
        <p:nvSpPr>
          <p:cNvPr id="18440" name="TextBox 12"/>
          <p:cNvSpPr txBox="1">
            <a:spLocks noChangeArrowheads="1"/>
          </p:cNvSpPr>
          <p:nvPr/>
        </p:nvSpPr>
        <p:spPr bwMode="auto">
          <a:xfrm>
            <a:off x="534988" y="3357563"/>
            <a:ext cx="1381125" cy="2555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234" tIns="20117" rIns="40234" bIns="20117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Частные лица</a:t>
            </a:r>
          </a:p>
        </p:txBody>
      </p:sp>
      <p:sp>
        <p:nvSpPr>
          <p:cNvPr id="18441" name="TextBox 14"/>
          <p:cNvSpPr txBox="1">
            <a:spLocks noChangeArrowheads="1"/>
          </p:cNvSpPr>
          <p:nvPr/>
        </p:nvSpPr>
        <p:spPr bwMode="auto">
          <a:xfrm>
            <a:off x="534988" y="4833938"/>
            <a:ext cx="1951037" cy="285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234" tIns="20117" rIns="40234" bIns="20117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Юридические</a:t>
            </a:r>
            <a:r>
              <a:rPr lang="ru-RU" altLang="ru-RU" sz="16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лица</a:t>
            </a:r>
          </a:p>
        </p:txBody>
      </p:sp>
      <p:sp>
        <p:nvSpPr>
          <p:cNvPr id="18442" name="TextBox 15"/>
          <p:cNvSpPr txBox="1">
            <a:spLocks noChangeArrowheads="1"/>
          </p:cNvSpPr>
          <p:nvPr/>
        </p:nvSpPr>
        <p:spPr bwMode="auto">
          <a:xfrm>
            <a:off x="534988" y="6453188"/>
            <a:ext cx="3157537" cy="2555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234" tIns="20117" rIns="40234" bIns="20117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Технологическая инфрастуктура</a:t>
            </a:r>
            <a:endParaRPr lang="ru-RU" altLang="ru-RU" sz="160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443" name="TextBox 16"/>
          <p:cNvSpPr txBox="1">
            <a:spLocks noChangeArrowheads="1"/>
          </p:cNvSpPr>
          <p:nvPr/>
        </p:nvSpPr>
        <p:spPr bwMode="auto">
          <a:xfrm>
            <a:off x="534988" y="3392488"/>
            <a:ext cx="1381125" cy="257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234" tIns="20117" rIns="40234" bIns="20117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Частные лица</a:t>
            </a:r>
          </a:p>
        </p:txBody>
      </p:sp>
      <p:sp>
        <p:nvSpPr>
          <p:cNvPr id="18444" name="TextBox 17"/>
          <p:cNvSpPr txBox="1">
            <a:spLocks noChangeArrowheads="1"/>
          </p:cNvSpPr>
          <p:nvPr/>
        </p:nvSpPr>
        <p:spPr bwMode="auto">
          <a:xfrm>
            <a:off x="7820025" y="2992438"/>
            <a:ext cx="1882775" cy="2555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234" tIns="20117" rIns="40234" bIns="20117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Устранение аварий</a:t>
            </a:r>
          </a:p>
        </p:txBody>
      </p:sp>
      <p:sp>
        <p:nvSpPr>
          <p:cNvPr id="18445" name="TextBox 18"/>
          <p:cNvSpPr txBox="1">
            <a:spLocks noChangeArrowheads="1"/>
          </p:cNvSpPr>
          <p:nvPr/>
        </p:nvSpPr>
        <p:spPr bwMode="auto">
          <a:xfrm>
            <a:off x="7820025" y="3821113"/>
            <a:ext cx="1666875" cy="2555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234" tIns="20117" rIns="40234" bIns="20117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Мониторинг сети</a:t>
            </a:r>
          </a:p>
        </p:txBody>
      </p:sp>
      <p:sp>
        <p:nvSpPr>
          <p:cNvPr id="18446" name="TextBox 19"/>
          <p:cNvSpPr txBox="1">
            <a:spLocks noChangeArrowheads="1"/>
          </p:cNvSpPr>
          <p:nvPr/>
        </p:nvSpPr>
        <p:spPr bwMode="auto">
          <a:xfrm>
            <a:off x="7848600" y="4652963"/>
            <a:ext cx="858838" cy="2555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234" tIns="20117" rIns="40234" bIns="20117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Биллинг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7820025" y="4689475"/>
            <a:ext cx="858838" cy="2555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234" tIns="20117" rIns="40234" bIns="20117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Биллинг</a:t>
            </a:r>
          </a:p>
        </p:txBody>
      </p:sp>
      <p:sp>
        <p:nvSpPr>
          <p:cNvPr id="18448" name="TextBox 21"/>
          <p:cNvSpPr txBox="1">
            <a:spLocks noChangeArrowheads="1"/>
          </p:cNvSpPr>
          <p:nvPr/>
        </p:nvSpPr>
        <p:spPr bwMode="auto">
          <a:xfrm>
            <a:off x="7820025" y="5516563"/>
            <a:ext cx="1436688" cy="257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234" tIns="20117" rIns="40234" bIns="20117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Планирование</a:t>
            </a:r>
          </a:p>
        </p:txBody>
      </p:sp>
      <p:sp>
        <p:nvSpPr>
          <p:cNvPr id="18449" name="TextBox 22"/>
          <p:cNvSpPr txBox="1">
            <a:spLocks noChangeArrowheads="1"/>
          </p:cNvSpPr>
          <p:nvPr/>
        </p:nvSpPr>
        <p:spPr bwMode="auto">
          <a:xfrm>
            <a:off x="7820025" y="6308725"/>
            <a:ext cx="1905000" cy="257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234" tIns="20117" rIns="40234" bIns="20117">
            <a:spAutoFit/>
          </a:bodyPr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Хранилище данных</a:t>
            </a:r>
          </a:p>
        </p:txBody>
      </p:sp>
      <p:sp>
        <p:nvSpPr>
          <p:cNvPr id="18450" name="Slide Number Placeholder 8"/>
          <p:cNvSpPr txBox="1">
            <a:spLocks/>
          </p:cNvSpPr>
          <p:nvPr/>
        </p:nvSpPr>
        <p:spPr bwMode="auto">
          <a:xfrm>
            <a:off x="9009063" y="6561138"/>
            <a:ext cx="8667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0234" tIns="20117" rIns="40234" bIns="20117"/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BD1EE7C-A08A-46BF-A3E9-0E9DDD2D0644}" type="slidenum">
              <a:rPr lang="en-US" altLang="ru-RU">
                <a:solidFill>
                  <a:srgbClr val="7F7F7F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ru-RU">
              <a:solidFill>
                <a:srgbClr val="7F7F7F"/>
              </a:solidFill>
            </a:endParaRPr>
          </a:p>
        </p:txBody>
      </p:sp>
      <p:grpSp>
        <p:nvGrpSpPr>
          <p:cNvPr id="18451" name="Группа 20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22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18453" name="Picture 2" descr="D:\лого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Группа 59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61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69772" name="Picture 2" descr="D:\лого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" name="Заголовок 1"/>
          <p:cNvSpPr txBox="1">
            <a:spLocks/>
          </p:cNvSpPr>
          <p:nvPr/>
        </p:nvSpPr>
        <p:spPr bwMode="auto">
          <a:xfrm>
            <a:off x="273050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Масштабируемое, “клонируемое”, интегрированное решение для </a:t>
            </a:r>
          </a:p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широкой сферы услуг с поддержкой до 20 миллионов устройств</a:t>
            </a:r>
          </a:p>
        </p:txBody>
      </p:sp>
      <p:grpSp>
        <p:nvGrpSpPr>
          <p:cNvPr id="69636" name="Группа 142"/>
          <p:cNvGrpSpPr>
            <a:grpSpLocks/>
          </p:cNvGrpSpPr>
          <p:nvPr/>
        </p:nvGrpSpPr>
        <p:grpSpPr bwMode="auto">
          <a:xfrm>
            <a:off x="411163" y="1628775"/>
            <a:ext cx="9378950" cy="4314825"/>
            <a:chOff x="514703" y="1346240"/>
            <a:chExt cx="11412781" cy="5251156"/>
          </a:xfrm>
        </p:grpSpPr>
        <p:pic>
          <p:nvPicPr>
            <p:cNvPr id="69637" name="Picture 3" descr="tower_mirro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6535" y="4145003"/>
              <a:ext cx="616142" cy="77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38" name="Freeform 4"/>
            <p:cNvSpPr>
              <a:spLocks/>
            </p:cNvSpPr>
            <p:nvPr/>
          </p:nvSpPr>
          <p:spPr bwMode="auto">
            <a:xfrm>
              <a:off x="1480406" y="1628814"/>
              <a:ext cx="1234273" cy="899951"/>
            </a:xfrm>
            <a:custGeom>
              <a:avLst/>
              <a:gdLst>
                <a:gd name="T0" fmla="*/ 0 w 4964"/>
                <a:gd name="T1" fmla="*/ 0 h 6223"/>
                <a:gd name="T2" fmla="*/ 39783 w 4964"/>
                <a:gd name="T3" fmla="*/ 29068 h 6223"/>
                <a:gd name="T4" fmla="*/ 82053 w 4964"/>
                <a:gd name="T5" fmla="*/ 59582 h 6223"/>
                <a:gd name="T6" fmla="*/ 126312 w 4964"/>
                <a:gd name="T7" fmla="*/ 91976 h 6223"/>
                <a:gd name="T8" fmla="*/ 173305 w 4964"/>
                <a:gd name="T9" fmla="*/ 126251 h 6223"/>
                <a:gd name="T10" fmla="*/ 222537 w 4964"/>
                <a:gd name="T11" fmla="*/ 162116 h 6223"/>
                <a:gd name="T12" fmla="*/ 274504 w 4964"/>
                <a:gd name="T13" fmla="*/ 199716 h 6223"/>
                <a:gd name="T14" fmla="*/ 328957 w 4964"/>
                <a:gd name="T15" fmla="*/ 239775 h 6223"/>
                <a:gd name="T16" fmla="*/ 386394 w 4964"/>
                <a:gd name="T17" fmla="*/ 281569 h 6223"/>
                <a:gd name="T18" fmla="*/ 465463 w 4964"/>
                <a:gd name="T19" fmla="*/ 339271 h 6223"/>
                <a:gd name="T20" fmla="*/ 551494 w 4964"/>
                <a:gd name="T21" fmla="*/ 401746 h 6223"/>
                <a:gd name="T22" fmla="*/ 644487 w 4964"/>
                <a:gd name="T23" fmla="*/ 469860 h 6223"/>
                <a:gd name="T24" fmla="*/ 745189 w 4964"/>
                <a:gd name="T25" fmla="*/ 543181 h 6223"/>
                <a:gd name="T26" fmla="*/ 854344 w 4964"/>
                <a:gd name="T27" fmla="*/ 622720 h 6223"/>
                <a:gd name="T28" fmla="*/ 971704 w 4964"/>
                <a:gd name="T29" fmla="*/ 708334 h 6223"/>
                <a:gd name="T30" fmla="*/ 1098264 w 4964"/>
                <a:gd name="T31" fmla="*/ 800599 h 6223"/>
                <a:gd name="T32" fmla="*/ 1234273 w 4964"/>
                <a:gd name="T33" fmla="*/ 899951 h 62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64" h="6223">
                  <a:moveTo>
                    <a:pt x="0" y="0"/>
                  </a:moveTo>
                  <a:lnTo>
                    <a:pt x="160" y="201"/>
                  </a:lnTo>
                  <a:lnTo>
                    <a:pt x="330" y="412"/>
                  </a:lnTo>
                  <a:lnTo>
                    <a:pt x="508" y="636"/>
                  </a:lnTo>
                  <a:lnTo>
                    <a:pt x="697" y="873"/>
                  </a:lnTo>
                  <a:lnTo>
                    <a:pt x="895" y="1121"/>
                  </a:lnTo>
                  <a:lnTo>
                    <a:pt x="1104" y="1381"/>
                  </a:lnTo>
                  <a:lnTo>
                    <a:pt x="1323" y="1658"/>
                  </a:lnTo>
                  <a:lnTo>
                    <a:pt x="1554" y="1947"/>
                  </a:lnTo>
                  <a:lnTo>
                    <a:pt x="1872" y="2346"/>
                  </a:lnTo>
                  <a:lnTo>
                    <a:pt x="2218" y="2778"/>
                  </a:lnTo>
                  <a:lnTo>
                    <a:pt x="2592" y="3249"/>
                  </a:lnTo>
                  <a:lnTo>
                    <a:pt x="2997" y="3756"/>
                  </a:lnTo>
                  <a:lnTo>
                    <a:pt x="3436" y="4306"/>
                  </a:lnTo>
                  <a:lnTo>
                    <a:pt x="3908" y="4898"/>
                  </a:lnTo>
                  <a:lnTo>
                    <a:pt x="4417" y="5536"/>
                  </a:lnTo>
                  <a:lnTo>
                    <a:pt x="4964" y="622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39" name="Freeform 5"/>
            <p:cNvSpPr>
              <a:spLocks/>
            </p:cNvSpPr>
            <p:nvPr/>
          </p:nvSpPr>
          <p:spPr bwMode="auto">
            <a:xfrm>
              <a:off x="989085" y="1628814"/>
              <a:ext cx="679745" cy="899951"/>
            </a:xfrm>
            <a:custGeom>
              <a:avLst/>
              <a:gdLst>
                <a:gd name="T0" fmla="*/ 0 w 2739"/>
                <a:gd name="T1" fmla="*/ 0 h 6223"/>
                <a:gd name="T2" fmla="*/ 22087 w 2739"/>
                <a:gd name="T3" fmla="*/ 28923 h 6223"/>
                <a:gd name="T4" fmla="*/ 45167 w 2739"/>
                <a:gd name="T5" fmla="*/ 59582 h 6223"/>
                <a:gd name="T6" fmla="*/ 69488 w 2739"/>
                <a:gd name="T7" fmla="*/ 91832 h 6223"/>
                <a:gd name="T8" fmla="*/ 95298 w 2739"/>
                <a:gd name="T9" fmla="*/ 126106 h 6223"/>
                <a:gd name="T10" fmla="*/ 122349 w 2739"/>
                <a:gd name="T11" fmla="*/ 161971 h 6223"/>
                <a:gd name="T12" fmla="*/ 150889 w 2739"/>
                <a:gd name="T13" fmla="*/ 199716 h 6223"/>
                <a:gd name="T14" fmla="*/ 180918 w 2739"/>
                <a:gd name="T15" fmla="*/ 239630 h 6223"/>
                <a:gd name="T16" fmla="*/ 212684 w 2739"/>
                <a:gd name="T17" fmla="*/ 281424 h 6223"/>
                <a:gd name="T18" fmla="*/ 256362 w 2739"/>
                <a:gd name="T19" fmla="*/ 339127 h 6223"/>
                <a:gd name="T20" fmla="*/ 303515 w 2739"/>
                <a:gd name="T21" fmla="*/ 401746 h 6223"/>
                <a:gd name="T22" fmla="*/ 354887 w 2739"/>
                <a:gd name="T23" fmla="*/ 469860 h 6223"/>
                <a:gd name="T24" fmla="*/ 410478 w 2739"/>
                <a:gd name="T25" fmla="*/ 543181 h 6223"/>
                <a:gd name="T26" fmla="*/ 470287 w 2739"/>
                <a:gd name="T27" fmla="*/ 622720 h 6223"/>
                <a:gd name="T28" fmla="*/ 535060 w 2739"/>
                <a:gd name="T29" fmla="*/ 708334 h 6223"/>
                <a:gd name="T30" fmla="*/ 604797 w 2739"/>
                <a:gd name="T31" fmla="*/ 800599 h 6223"/>
                <a:gd name="T32" fmla="*/ 679745 w 2739"/>
                <a:gd name="T33" fmla="*/ 899951 h 62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39" h="6223">
                  <a:moveTo>
                    <a:pt x="0" y="0"/>
                  </a:moveTo>
                  <a:lnTo>
                    <a:pt x="89" y="200"/>
                  </a:lnTo>
                  <a:lnTo>
                    <a:pt x="182" y="412"/>
                  </a:lnTo>
                  <a:lnTo>
                    <a:pt x="280" y="635"/>
                  </a:lnTo>
                  <a:lnTo>
                    <a:pt x="384" y="872"/>
                  </a:lnTo>
                  <a:lnTo>
                    <a:pt x="493" y="1120"/>
                  </a:lnTo>
                  <a:lnTo>
                    <a:pt x="608" y="1381"/>
                  </a:lnTo>
                  <a:lnTo>
                    <a:pt x="729" y="1657"/>
                  </a:lnTo>
                  <a:lnTo>
                    <a:pt x="857" y="1946"/>
                  </a:lnTo>
                  <a:lnTo>
                    <a:pt x="1033" y="2345"/>
                  </a:lnTo>
                  <a:lnTo>
                    <a:pt x="1223" y="2778"/>
                  </a:lnTo>
                  <a:lnTo>
                    <a:pt x="1430" y="3249"/>
                  </a:lnTo>
                  <a:lnTo>
                    <a:pt x="1654" y="3756"/>
                  </a:lnTo>
                  <a:lnTo>
                    <a:pt x="1895" y="4306"/>
                  </a:lnTo>
                  <a:lnTo>
                    <a:pt x="2156" y="4898"/>
                  </a:lnTo>
                  <a:lnTo>
                    <a:pt x="2437" y="5536"/>
                  </a:lnTo>
                  <a:lnTo>
                    <a:pt x="2739" y="622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40" name="Freeform 6"/>
            <p:cNvSpPr>
              <a:spLocks/>
            </p:cNvSpPr>
            <p:nvPr/>
          </p:nvSpPr>
          <p:spPr bwMode="auto">
            <a:xfrm>
              <a:off x="1111914" y="1628814"/>
              <a:ext cx="818873" cy="899951"/>
            </a:xfrm>
            <a:custGeom>
              <a:avLst/>
              <a:gdLst>
                <a:gd name="T0" fmla="*/ 0 w 3295"/>
                <a:gd name="T1" fmla="*/ 0 h 6223"/>
                <a:gd name="T2" fmla="*/ 26343 w 3295"/>
                <a:gd name="T3" fmla="*/ 28923 h 6223"/>
                <a:gd name="T4" fmla="*/ 54426 w 3295"/>
                <a:gd name="T5" fmla="*/ 59582 h 6223"/>
                <a:gd name="T6" fmla="*/ 83751 w 3295"/>
                <a:gd name="T7" fmla="*/ 91832 h 6223"/>
                <a:gd name="T8" fmla="*/ 114816 w 3295"/>
                <a:gd name="T9" fmla="*/ 126106 h 6223"/>
                <a:gd name="T10" fmla="*/ 147621 w 3295"/>
                <a:gd name="T11" fmla="*/ 161971 h 6223"/>
                <a:gd name="T12" fmla="*/ 182165 w 3295"/>
                <a:gd name="T13" fmla="*/ 199716 h 6223"/>
                <a:gd name="T14" fmla="*/ 218200 w 3295"/>
                <a:gd name="T15" fmla="*/ 239630 h 6223"/>
                <a:gd name="T16" fmla="*/ 256473 w 3295"/>
                <a:gd name="T17" fmla="*/ 281424 h 6223"/>
                <a:gd name="T18" fmla="*/ 309159 w 3295"/>
                <a:gd name="T19" fmla="*/ 339127 h 6223"/>
                <a:gd name="T20" fmla="*/ 366070 w 3295"/>
                <a:gd name="T21" fmla="*/ 401746 h 6223"/>
                <a:gd name="T22" fmla="*/ 427703 w 3295"/>
                <a:gd name="T23" fmla="*/ 469716 h 6223"/>
                <a:gd name="T24" fmla="*/ 494555 w 3295"/>
                <a:gd name="T25" fmla="*/ 543181 h 6223"/>
                <a:gd name="T26" fmla="*/ 566625 w 3295"/>
                <a:gd name="T27" fmla="*/ 622720 h 6223"/>
                <a:gd name="T28" fmla="*/ 644661 w 3295"/>
                <a:gd name="T29" fmla="*/ 708334 h 6223"/>
                <a:gd name="T30" fmla="*/ 728660 w 3295"/>
                <a:gd name="T31" fmla="*/ 800599 h 6223"/>
                <a:gd name="T32" fmla="*/ 818873 w 3295"/>
                <a:gd name="T33" fmla="*/ 899951 h 62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95" h="6223">
                  <a:moveTo>
                    <a:pt x="0" y="0"/>
                  </a:moveTo>
                  <a:lnTo>
                    <a:pt x="106" y="200"/>
                  </a:lnTo>
                  <a:lnTo>
                    <a:pt x="219" y="412"/>
                  </a:lnTo>
                  <a:lnTo>
                    <a:pt x="337" y="635"/>
                  </a:lnTo>
                  <a:lnTo>
                    <a:pt x="462" y="872"/>
                  </a:lnTo>
                  <a:lnTo>
                    <a:pt x="594" y="1120"/>
                  </a:lnTo>
                  <a:lnTo>
                    <a:pt x="733" y="1381"/>
                  </a:lnTo>
                  <a:lnTo>
                    <a:pt x="878" y="1657"/>
                  </a:lnTo>
                  <a:lnTo>
                    <a:pt x="1032" y="1946"/>
                  </a:lnTo>
                  <a:lnTo>
                    <a:pt x="1244" y="2345"/>
                  </a:lnTo>
                  <a:lnTo>
                    <a:pt x="1473" y="2778"/>
                  </a:lnTo>
                  <a:lnTo>
                    <a:pt x="1721" y="3248"/>
                  </a:lnTo>
                  <a:lnTo>
                    <a:pt x="1990" y="3756"/>
                  </a:lnTo>
                  <a:lnTo>
                    <a:pt x="2280" y="4306"/>
                  </a:lnTo>
                  <a:lnTo>
                    <a:pt x="2594" y="4898"/>
                  </a:lnTo>
                  <a:lnTo>
                    <a:pt x="2932" y="5536"/>
                  </a:lnTo>
                  <a:lnTo>
                    <a:pt x="3295" y="622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41" name="Freeform 7"/>
            <p:cNvSpPr>
              <a:spLocks/>
            </p:cNvSpPr>
            <p:nvPr/>
          </p:nvSpPr>
          <p:spPr bwMode="auto">
            <a:xfrm>
              <a:off x="1234747" y="1628814"/>
              <a:ext cx="958003" cy="899951"/>
            </a:xfrm>
            <a:custGeom>
              <a:avLst/>
              <a:gdLst>
                <a:gd name="T0" fmla="*/ 0 w 3852"/>
                <a:gd name="T1" fmla="*/ 0 h 6223"/>
                <a:gd name="T2" fmla="*/ 30839 w 3852"/>
                <a:gd name="T3" fmla="*/ 28923 h 6223"/>
                <a:gd name="T4" fmla="*/ 63419 w 3852"/>
                <a:gd name="T5" fmla="*/ 59582 h 6223"/>
                <a:gd name="T6" fmla="*/ 97740 w 3852"/>
                <a:gd name="T7" fmla="*/ 91832 h 6223"/>
                <a:gd name="T8" fmla="*/ 134051 w 3852"/>
                <a:gd name="T9" fmla="*/ 126251 h 6223"/>
                <a:gd name="T10" fmla="*/ 172600 w 3852"/>
                <a:gd name="T11" fmla="*/ 162116 h 6223"/>
                <a:gd name="T12" fmla="*/ 212890 w 3852"/>
                <a:gd name="T13" fmla="*/ 199716 h 6223"/>
                <a:gd name="T14" fmla="*/ 255418 w 3852"/>
                <a:gd name="T15" fmla="*/ 239775 h 6223"/>
                <a:gd name="T16" fmla="*/ 299936 w 3852"/>
                <a:gd name="T17" fmla="*/ 281569 h 6223"/>
                <a:gd name="T18" fmla="*/ 361365 w 3852"/>
                <a:gd name="T19" fmla="*/ 339271 h 6223"/>
                <a:gd name="T20" fmla="*/ 427769 w 3852"/>
                <a:gd name="T21" fmla="*/ 401746 h 6223"/>
                <a:gd name="T22" fmla="*/ 500141 w 3852"/>
                <a:gd name="T23" fmla="*/ 469860 h 6223"/>
                <a:gd name="T24" fmla="*/ 578234 w 3852"/>
                <a:gd name="T25" fmla="*/ 543181 h 6223"/>
                <a:gd name="T26" fmla="*/ 663042 w 3852"/>
                <a:gd name="T27" fmla="*/ 622720 h 6223"/>
                <a:gd name="T28" fmla="*/ 754067 w 3852"/>
                <a:gd name="T29" fmla="*/ 708334 h 6223"/>
                <a:gd name="T30" fmla="*/ 852304 w 3852"/>
                <a:gd name="T31" fmla="*/ 800599 h 6223"/>
                <a:gd name="T32" fmla="*/ 958003 w 3852"/>
                <a:gd name="T33" fmla="*/ 899951 h 62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52" h="6223">
                  <a:moveTo>
                    <a:pt x="0" y="0"/>
                  </a:moveTo>
                  <a:lnTo>
                    <a:pt x="124" y="200"/>
                  </a:lnTo>
                  <a:lnTo>
                    <a:pt x="255" y="412"/>
                  </a:lnTo>
                  <a:lnTo>
                    <a:pt x="393" y="635"/>
                  </a:lnTo>
                  <a:lnTo>
                    <a:pt x="539" y="873"/>
                  </a:lnTo>
                  <a:lnTo>
                    <a:pt x="694" y="1121"/>
                  </a:lnTo>
                  <a:lnTo>
                    <a:pt x="856" y="1381"/>
                  </a:lnTo>
                  <a:lnTo>
                    <a:pt x="1027" y="1658"/>
                  </a:lnTo>
                  <a:lnTo>
                    <a:pt x="1206" y="1947"/>
                  </a:lnTo>
                  <a:lnTo>
                    <a:pt x="1453" y="2346"/>
                  </a:lnTo>
                  <a:lnTo>
                    <a:pt x="1720" y="2778"/>
                  </a:lnTo>
                  <a:lnTo>
                    <a:pt x="2011" y="3249"/>
                  </a:lnTo>
                  <a:lnTo>
                    <a:pt x="2325" y="3756"/>
                  </a:lnTo>
                  <a:lnTo>
                    <a:pt x="2666" y="4306"/>
                  </a:lnTo>
                  <a:lnTo>
                    <a:pt x="3032" y="4898"/>
                  </a:lnTo>
                  <a:lnTo>
                    <a:pt x="3427" y="5536"/>
                  </a:lnTo>
                  <a:lnTo>
                    <a:pt x="3852" y="622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42" name="Freeform 8"/>
            <p:cNvSpPr>
              <a:spLocks/>
            </p:cNvSpPr>
            <p:nvPr/>
          </p:nvSpPr>
          <p:spPr bwMode="auto">
            <a:xfrm>
              <a:off x="1357575" y="1628814"/>
              <a:ext cx="1097131" cy="899951"/>
            </a:xfrm>
            <a:custGeom>
              <a:avLst/>
              <a:gdLst>
                <a:gd name="T0" fmla="*/ 0 w 4410"/>
                <a:gd name="T1" fmla="*/ 0 h 6223"/>
                <a:gd name="T2" fmla="*/ 35576 w 4410"/>
                <a:gd name="T3" fmla="*/ 28923 h 6223"/>
                <a:gd name="T4" fmla="*/ 72893 w 4410"/>
                <a:gd name="T5" fmla="*/ 59582 h 6223"/>
                <a:gd name="T6" fmla="*/ 112450 w 4410"/>
                <a:gd name="T7" fmla="*/ 91832 h 6223"/>
                <a:gd name="T8" fmla="*/ 153996 w 4410"/>
                <a:gd name="T9" fmla="*/ 126251 h 6223"/>
                <a:gd name="T10" fmla="*/ 197782 w 4410"/>
                <a:gd name="T11" fmla="*/ 162116 h 6223"/>
                <a:gd name="T12" fmla="*/ 243807 w 4410"/>
                <a:gd name="T13" fmla="*/ 199716 h 6223"/>
                <a:gd name="T14" fmla="*/ 292319 w 4410"/>
                <a:gd name="T15" fmla="*/ 239775 h 6223"/>
                <a:gd name="T16" fmla="*/ 343569 w 4410"/>
                <a:gd name="T17" fmla="*/ 281569 h 6223"/>
                <a:gd name="T18" fmla="*/ 413725 w 4410"/>
                <a:gd name="T19" fmla="*/ 339271 h 6223"/>
                <a:gd name="T20" fmla="*/ 490102 w 4410"/>
                <a:gd name="T21" fmla="*/ 401890 h 6223"/>
                <a:gd name="T22" fmla="*/ 572697 w 4410"/>
                <a:gd name="T23" fmla="*/ 469860 h 6223"/>
                <a:gd name="T24" fmla="*/ 662508 w 4410"/>
                <a:gd name="T25" fmla="*/ 543181 h 6223"/>
                <a:gd name="T26" fmla="*/ 759284 w 4410"/>
                <a:gd name="T27" fmla="*/ 622720 h 6223"/>
                <a:gd name="T28" fmla="*/ 863524 w 4410"/>
                <a:gd name="T29" fmla="*/ 708334 h 6223"/>
                <a:gd name="T30" fmla="*/ 975974 w 4410"/>
                <a:gd name="T31" fmla="*/ 800599 h 6223"/>
                <a:gd name="T32" fmla="*/ 1097131 w 4410"/>
                <a:gd name="T33" fmla="*/ 899951 h 62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10" h="6223">
                  <a:moveTo>
                    <a:pt x="0" y="0"/>
                  </a:moveTo>
                  <a:lnTo>
                    <a:pt x="143" y="200"/>
                  </a:lnTo>
                  <a:lnTo>
                    <a:pt x="293" y="412"/>
                  </a:lnTo>
                  <a:lnTo>
                    <a:pt x="452" y="635"/>
                  </a:lnTo>
                  <a:lnTo>
                    <a:pt x="619" y="873"/>
                  </a:lnTo>
                  <a:lnTo>
                    <a:pt x="795" y="1121"/>
                  </a:lnTo>
                  <a:lnTo>
                    <a:pt x="980" y="1381"/>
                  </a:lnTo>
                  <a:lnTo>
                    <a:pt x="1175" y="1658"/>
                  </a:lnTo>
                  <a:lnTo>
                    <a:pt x="1381" y="1947"/>
                  </a:lnTo>
                  <a:lnTo>
                    <a:pt x="1663" y="2346"/>
                  </a:lnTo>
                  <a:lnTo>
                    <a:pt x="1970" y="2779"/>
                  </a:lnTo>
                  <a:lnTo>
                    <a:pt x="2302" y="3249"/>
                  </a:lnTo>
                  <a:lnTo>
                    <a:pt x="2663" y="3756"/>
                  </a:lnTo>
                  <a:lnTo>
                    <a:pt x="3052" y="4306"/>
                  </a:lnTo>
                  <a:lnTo>
                    <a:pt x="3471" y="4898"/>
                  </a:lnTo>
                  <a:lnTo>
                    <a:pt x="3923" y="5536"/>
                  </a:lnTo>
                  <a:lnTo>
                    <a:pt x="4410" y="622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43" name="Freeform 9"/>
            <p:cNvSpPr>
              <a:spLocks/>
            </p:cNvSpPr>
            <p:nvPr/>
          </p:nvSpPr>
          <p:spPr bwMode="auto">
            <a:xfrm>
              <a:off x="2096679" y="1628814"/>
              <a:ext cx="1925943" cy="899951"/>
            </a:xfrm>
            <a:custGeom>
              <a:avLst/>
              <a:gdLst>
                <a:gd name="T0" fmla="*/ 0 w 7745"/>
                <a:gd name="T1" fmla="*/ 0 h 6223"/>
                <a:gd name="T2" fmla="*/ 61919 w 7745"/>
                <a:gd name="T3" fmla="*/ 29068 h 6223"/>
                <a:gd name="T4" fmla="*/ 127567 w 7745"/>
                <a:gd name="T5" fmla="*/ 59727 h 6223"/>
                <a:gd name="T6" fmla="*/ 196946 w 7745"/>
                <a:gd name="T7" fmla="*/ 91976 h 6223"/>
                <a:gd name="T8" fmla="*/ 269806 w 7745"/>
                <a:gd name="T9" fmla="*/ 126395 h 6223"/>
                <a:gd name="T10" fmla="*/ 346894 w 7745"/>
                <a:gd name="T11" fmla="*/ 162260 h 6223"/>
                <a:gd name="T12" fmla="*/ 427960 w 7745"/>
                <a:gd name="T13" fmla="*/ 200005 h 6223"/>
                <a:gd name="T14" fmla="*/ 513253 w 7745"/>
                <a:gd name="T15" fmla="*/ 239919 h 6223"/>
                <a:gd name="T16" fmla="*/ 603023 w 7745"/>
                <a:gd name="T17" fmla="*/ 281714 h 6223"/>
                <a:gd name="T18" fmla="*/ 726363 w 7745"/>
                <a:gd name="T19" fmla="*/ 339416 h 6223"/>
                <a:gd name="T20" fmla="*/ 860395 w 7745"/>
                <a:gd name="T21" fmla="*/ 401890 h 6223"/>
                <a:gd name="T22" fmla="*/ 1005618 w 7745"/>
                <a:gd name="T23" fmla="*/ 469860 h 6223"/>
                <a:gd name="T24" fmla="*/ 1162777 w 7745"/>
                <a:gd name="T25" fmla="*/ 543326 h 6223"/>
                <a:gd name="T26" fmla="*/ 1332618 w 7745"/>
                <a:gd name="T27" fmla="*/ 622720 h 6223"/>
                <a:gd name="T28" fmla="*/ 1516136 w 7745"/>
                <a:gd name="T29" fmla="*/ 708334 h 6223"/>
                <a:gd name="T30" fmla="*/ 1713579 w 7745"/>
                <a:gd name="T31" fmla="*/ 800599 h 6223"/>
                <a:gd name="T32" fmla="*/ 1925943 w 7745"/>
                <a:gd name="T33" fmla="*/ 899951 h 62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45" h="6223">
                  <a:moveTo>
                    <a:pt x="0" y="0"/>
                  </a:moveTo>
                  <a:lnTo>
                    <a:pt x="249" y="201"/>
                  </a:lnTo>
                  <a:lnTo>
                    <a:pt x="513" y="413"/>
                  </a:lnTo>
                  <a:lnTo>
                    <a:pt x="792" y="636"/>
                  </a:lnTo>
                  <a:lnTo>
                    <a:pt x="1085" y="874"/>
                  </a:lnTo>
                  <a:lnTo>
                    <a:pt x="1395" y="1122"/>
                  </a:lnTo>
                  <a:lnTo>
                    <a:pt x="1721" y="1383"/>
                  </a:lnTo>
                  <a:lnTo>
                    <a:pt x="2064" y="1659"/>
                  </a:lnTo>
                  <a:lnTo>
                    <a:pt x="2425" y="1948"/>
                  </a:lnTo>
                  <a:lnTo>
                    <a:pt x="2921" y="2347"/>
                  </a:lnTo>
                  <a:lnTo>
                    <a:pt x="3460" y="2779"/>
                  </a:lnTo>
                  <a:lnTo>
                    <a:pt x="4044" y="3249"/>
                  </a:lnTo>
                  <a:lnTo>
                    <a:pt x="4676" y="3757"/>
                  </a:lnTo>
                  <a:lnTo>
                    <a:pt x="5359" y="4306"/>
                  </a:lnTo>
                  <a:lnTo>
                    <a:pt x="6097" y="4898"/>
                  </a:lnTo>
                  <a:lnTo>
                    <a:pt x="6891" y="5536"/>
                  </a:lnTo>
                  <a:lnTo>
                    <a:pt x="7745" y="622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44" name="Freeform 10"/>
            <p:cNvSpPr>
              <a:spLocks/>
            </p:cNvSpPr>
            <p:nvPr/>
          </p:nvSpPr>
          <p:spPr bwMode="auto">
            <a:xfrm>
              <a:off x="1973846" y="1628814"/>
              <a:ext cx="1786813" cy="899951"/>
            </a:xfrm>
            <a:custGeom>
              <a:avLst/>
              <a:gdLst>
                <a:gd name="T0" fmla="*/ 0 w 7190"/>
                <a:gd name="T1" fmla="*/ 0 h 6223"/>
                <a:gd name="T2" fmla="*/ 57407 w 7190"/>
                <a:gd name="T3" fmla="*/ 29068 h 6223"/>
                <a:gd name="T4" fmla="*/ 118541 w 7190"/>
                <a:gd name="T5" fmla="*/ 59727 h 6223"/>
                <a:gd name="T6" fmla="*/ 182658 w 7190"/>
                <a:gd name="T7" fmla="*/ 91976 h 6223"/>
                <a:gd name="T8" fmla="*/ 250502 w 7190"/>
                <a:gd name="T9" fmla="*/ 126395 h 6223"/>
                <a:gd name="T10" fmla="*/ 321825 w 7190"/>
                <a:gd name="T11" fmla="*/ 162260 h 6223"/>
                <a:gd name="T12" fmla="*/ 397125 w 7190"/>
                <a:gd name="T13" fmla="*/ 200005 h 6223"/>
                <a:gd name="T14" fmla="*/ 476152 w 7190"/>
                <a:gd name="T15" fmla="*/ 239919 h 6223"/>
                <a:gd name="T16" fmla="*/ 559404 w 7190"/>
                <a:gd name="T17" fmla="*/ 281714 h 6223"/>
                <a:gd name="T18" fmla="*/ 673720 w 7190"/>
                <a:gd name="T19" fmla="*/ 339416 h 6223"/>
                <a:gd name="T20" fmla="*/ 797977 w 7190"/>
                <a:gd name="T21" fmla="*/ 401890 h 6223"/>
                <a:gd name="T22" fmla="*/ 932672 w 7190"/>
                <a:gd name="T23" fmla="*/ 469860 h 6223"/>
                <a:gd name="T24" fmla="*/ 1078549 w 7190"/>
                <a:gd name="T25" fmla="*/ 543326 h 6223"/>
                <a:gd name="T26" fmla="*/ 1236355 w 7190"/>
                <a:gd name="T27" fmla="*/ 622720 h 6223"/>
                <a:gd name="T28" fmla="*/ 1406339 w 7190"/>
                <a:gd name="T29" fmla="*/ 708334 h 6223"/>
                <a:gd name="T30" fmla="*/ 1589742 w 7190"/>
                <a:gd name="T31" fmla="*/ 800599 h 6223"/>
                <a:gd name="T32" fmla="*/ 1786813 w 7190"/>
                <a:gd name="T33" fmla="*/ 899951 h 62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90" h="6223">
                  <a:moveTo>
                    <a:pt x="0" y="0"/>
                  </a:moveTo>
                  <a:lnTo>
                    <a:pt x="231" y="201"/>
                  </a:lnTo>
                  <a:lnTo>
                    <a:pt x="477" y="413"/>
                  </a:lnTo>
                  <a:lnTo>
                    <a:pt x="735" y="636"/>
                  </a:lnTo>
                  <a:lnTo>
                    <a:pt x="1008" y="874"/>
                  </a:lnTo>
                  <a:lnTo>
                    <a:pt x="1295" y="1122"/>
                  </a:lnTo>
                  <a:lnTo>
                    <a:pt x="1598" y="1383"/>
                  </a:lnTo>
                  <a:lnTo>
                    <a:pt x="1916" y="1659"/>
                  </a:lnTo>
                  <a:lnTo>
                    <a:pt x="2251" y="1948"/>
                  </a:lnTo>
                  <a:lnTo>
                    <a:pt x="2711" y="2347"/>
                  </a:lnTo>
                  <a:lnTo>
                    <a:pt x="3211" y="2779"/>
                  </a:lnTo>
                  <a:lnTo>
                    <a:pt x="3753" y="3249"/>
                  </a:lnTo>
                  <a:lnTo>
                    <a:pt x="4340" y="3757"/>
                  </a:lnTo>
                  <a:lnTo>
                    <a:pt x="4975" y="4306"/>
                  </a:lnTo>
                  <a:lnTo>
                    <a:pt x="5659" y="4898"/>
                  </a:lnTo>
                  <a:lnTo>
                    <a:pt x="6397" y="5536"/>
                  </a:lnTo>
                  <a:lnTo>
                    <a:pt x="7190" y="622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45" name="Freeform 11"/>
            <p:cNvSpPr>
              <a:spLocks/>
            </p:cNvSpPr>
            <p:nvPr/>
          </p:nvSpPr>
          <p:spPr bwMode="auto">
            <a:xfrm>
              <a:off x="1851018" y="1628814"/>
              <a:ext cx="1647684" cy="899951"/>
            </a:xfrm>
            <a:custGeom>
              <a:avLst/>
              <a:gdLst>
                <a:gd name="T0" fmla="*/ 0 w 6633"/>
                <a:gd name="T1" fmla="*/ 0 h 6223"/>
                <a:gd name="T2" fmla="*/ 53159 w 6633"/>
                <a:gd name="T3" fmla="*/ 29068 h 6223"/>
                <a:gd name="T4" fmla="*/ 109548 w 6633"/>
                <a:gd name="T5" fmla="*/ 59582 h 6223"/>
                <a:gd name="T6" fmla="*/ 168917 w 6633"/>
                <a:gd name="T7" fmla="*/ 91976 h 6223"/>
                <a:gd name="T8" fmla="*/ 231267 w 6633"/>
                <a:gd name="T9" fmla="*/ 126251 h 6223"/>
                <a:gd name="T10" fmla="*/ 297095 w 6633"/>
                <a:gd name="T11" fmla="*/ 162116 h 6223"/>
                <a:gd name="T12" fmla="*/ 366400 w 6633"/>
                <a:gd name="T13" fmla="*/ 199861 h 6223"/>
                <a:gd name="T14" fmla="*/ 439184 w 6633"/>
                <a:gd name="T15" fmla="*/ 239919 h 6223"/>
                <a:gd name="T16" fmla="*/ 516190 w 6633"/>
                <a:gd name="T17" fmla="*/ 281714 h 6223"/>
                <a:gd name="T18" fmla="*/ 621514 w 6633"/>
                <a:gd name="T19" fmla="*/ 339271 h 6223"/>
                <a:gd name="T20" fmla="*/ 736030 w 6633"/>
                <a:gd name="T21" fmla="*/ 401890 h 6223"/>
                <a:gd name="T22" fmla="*/ 860234 w 6633"/>
                <a:gd name="T23" fmla="*/ 469860 h 6223"/>
                <a:gd name="T24" fmla="*/ 994622 w 6633"/>
                <a:gd name="T25" fmla="*/ 543181 h 6223"/>
                <a:gd name="T26" fmla="*/ 1139940 w 6633"/>
                <a:gd name="T27" fmla="*/ 622720 h 6223"/>
                <a:gd name="T28" fmla="*/ 1296933 w 6633"/>
                <a:gd name="T29" fmla="*/ 708334 h 6223"/>
                <a:gd name="T30" fmla="*/ 1465850 w 6633"/>
                <a:gd name="T31" fmla="*/ 800599 h 6223"/>
                <a:gd name="T32" fmla="*/ 1647684 w 6633"/>
                <a:gd name="T33" fmla="*/ 899951 h 62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33" h="6223">
                  <a:moveTo>
                    <a:pt x="0" y="0"/>
                  </a:moveTo>
                  <a:lnTo>
                    <a:pt x="214" y="201"/>
                  </a:lnTo>
                  <a:lnTo>
                    <a:pt x="441" y="412"/>
                  </a:lnTo>
                  <a:lnTo>
                    <a:pt x="680" y="636"/>
                  </a:lnTo>
                  <a:lnTo>
                    <a:pt x="931" y="873"/>
                  </a:lnTo>
                  <a:lnTo>
                    <a:pt x="1196" y="1121"/>
                  </a:lnTo>
                  <a:lnTo>
                    <a:pt x="1475" y="1382"/>
                  </a:lnTo>
                  <a:lnTo>
                    <a:pt x="1768" y="1659"/>
                  </a:lnTo>
                  <a:lnTo>
                    <a:pt x="2078" y="1948"/>
                  </a:lnTo>
                  <a:lnTo>
                    <a:pt x="2502" y="2346"/>
                  </a:lnTo>
                  <a:lnTo>
                    <a:pt x="2963" y="2779"/>
                  </a:lnTo>
                  <a:lnTo>
                    <a:pt x="3463" y="3249"/>
                  </a:lnTo>
                  <a:lnTo>
                    <a:pt x="4004" y="3756"/>
                  </a:lnTo>
                  <a:lnTo>
                    <a:pt x="4589" y="4306"/>
                  </a:lnTo>
                  <a:lnTo>
                    <a:pt x="5221" y="4898"/>
                  </a:lnTo>
                  <a:lnTo>
                    <a:pt x="5901" y="5536"/>
                  </a:lnTo>
                  <a:lnTo>
                    <a:pt x="6633" y="622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46" name="Freeform 12"/>
            <p:cNvSpPr>
              <a:spLocks/>
            </p:cNvSpPr>
            <p:nvPr/>
          </p:nvSpPr>
          <p:spPr bwMode="auto">
            <a:xfrm>
              <a:off x="1728185" y="1628814"/>
              <a:ext cx="1508555" cy="899951"/>
            </a:xfrm>
            <a:custGeom>
              <a:avLst/>
              <a:gdLst>
                <a:gd name="T0" fmla="*/ 0 w 6075"/>
                <a:gd name="T1" fmla="*/ 0 h 6223"/>
                <a:gd name="T2" fmla="*/ 48671 w 6075"/>
                <a:gd name="T3" fmla="*/ 29068 h 6223"/>
                <a:gd name="T4" fmla="*/ 100074 w 6075"/>
                <a:gd name="T5" fmla="*/ 59582 h 6223"/>
                <a:gd name="T6" fmla="*/ 154208 w 6075"/>
                <a:gd name="T7" fmla="*/ 91976 h 6223"/>
                <a:gd name="T8" fmla="*/ 211322 w 6075"/>
                <a:gd name="T9" fmla="*/ 126251 h 6223"/>
                <a:gd name="T10" fmla="*/ 271664 w 6075"/>
                <a:gd name="T11" fmla="*/ 162116 h 6223"/>
                <a:gd name="T12" fmla="*/ 334986 w 6075"/>
                <a:gd name="T13" fmla="*/ 199861 h 6223"/>
                <a:gd name="T14" fmla="*/ 401785 w 6075"/>
                <a:gd name="T15" fmla="*/ 239919 h 6223"/>
                <a:gd name="T16" fmla="*/ 472060 w 6075"/>
                <a:gd name="T17" fmla="*/ 281714 h 6223"/>
                <a:gd name="T18" fmla="*/ 568905 w 6075"/>
                <a:gd name="T19" fmla="*/ 339271 h 6223"/>
                <a:gd name="T20" fmla="*/ 673697 w 6075"/>
                <a:gd name="T21" fmla="*/ 401890 h 6223"/>
                <a:gd name="T22" fmla="*/ 787428 w 6075"/>
                <a:gd name="T23" fmla="*/ 469860 h 6223"/>
                <a:gd name="T24" fmla="*/ 910596 w 6075"/>
                <a:gd name="T25" fmla="*/ 543181 h 6223"/>
                <a:gd name="T26" fmla="*/ 1043697 w 6075"/>
                <a:gd name="T27" fmla="*/ 622720 h 6223"/>
                <a:gd name="T28" fmla="*/ 1187475 w 6075"/>
                <a:gd name="T29" fmla="*/ 708334 h 6223"/>
                <a:gd name="T30" fmla="*/ 1342179 w 6075"/>
                <a:gd name="T31" fmla="*/ 800599 h 6223"/>
                <a:gd name="T32" fmla="*/ 1508555 w 6075"/>
                <a:gd name="T33" fmla="*/ 899951 h 62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75" h="6223">
                  <a:moveTo>
                    <a:pt x="0" y="0"/>
                  </a:moveTo>
                  <a:lnTo>
                    <a:pt x="196" y="201"/>
                  </a:lnTo>
                  <a:lnTo>
                    <a:pt x="403" y="412"/>
                  </a:lnTo>
                  <a:lnTo>
                    <a:pt x="621" y="636"/>
                  </a:lnTo>
                  <a:lnTo>
                    <a:pt x="851" y="873"/>
                  </a:lnTo>
                  <a:lnTo>
                    <a:pt x="1094" y="1121"/>
                  </a:lnTo>
                  <a:lnTo>
                    <a:pt x="1349" y="1382"/>
                  </a:lnTo>
                  <a:lnTo>
                    <a:pt x="1618" y="1659"/>
                  </a:lnTo>
                  <a:lnTo>
                    <a:pt x="1901" y="1948"/>
                  </a:lnTo>
                  <a:lnTo>
                    <a:pt x="2291" y="2346"/>
                  </a:lnTo>
                  <a:lnTo>
                    <a:pt x="2713" y="2779"/>
                  </a:lnTo>
                  <a:lnTo>
                    <a:pt x="3171" y="3249"/>
                  </a:lnTo>
                  <a:lnTo>
                    <a:pt x="3667" y="3756"/>
                  </a:lnTo>
                  <a:lnTo>
                    <a:pt x="4203" y="4306"/>
                  </a:lnTo>
                  <a:lnTo>
                    <a:pt x="4782" y="4898"/>
                  </a:lnTo>
                  <a:lnTo>
                    <a:pt x="5405" y="5536"/>
                  </a:lnTo>
                  <a:lnTo>
                    <a:pt x="6075" y="622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47" name="Freeform 13"/>
            <p:cNvSpPr>
              <a:spLocks/>
            </p:cNvSpPr>
            <p:nvPr/>
          </p:nvSpPr>
          <p:spPr bwMode="auto">
            <a:xfrm>
              <a:off x="1605356" y="1628814"/>
              <a:ext cx="1371414" cy="899951"/>
            </a:xfrm>
            <a:custGeom>
              <a:avLst/>
              <a:gdLst>
                <a:gd name="T0" fmla="*/ 0 w 5520"/>
                <a:gd name="T1" fmla="*/ 0 h 6223"/>
                <a:gd name="T2" fmla="*/ 44223 w 5520"/>
                <a:gd name="T3" fmla="*/ 29068 h 6223"/>
                <a:gd name="T4" fmla="*/ 90682 w 5520"/>
                <a:gd name="T5" fmla="*/ 59582 h 6223"/>
                <a:gd name="T6" fmla="*/ 140123 w 5520"/>
                <a:gd name="T7" fmla="*/ 91976 h 6223"/>
                <a:gd name="T8" fmla="*/ 192048 w 5520"/>
                <a:gd name="T9" fmla="*/ 126251 h 6223"/>
                <a:gd name="T10" fmla="*/ 246954 w 5520"/>
                <a:gd name="T11" fmla="*/ 162116 h 6223"/>
                <a:gd name="T12" fmla="*/ 304593 w 5520"/>
                <a:gd name="T13" fmla="*/ 199861 h 6223"/>
                <a:gd name="T14" fmla="*/ 365462 w 5520"/>
                <a:gd name="T15" fmla="*/ 239919 h 6223"/>
                <a:gd name="T16" fmla="*/ 429064 w 5520"/>
                <a:gd name="T17" fmla="*/ 281714 h 6223"/>
                <a:gd name="T18" fmla="*/ 517013 w 5520"/>
                <a:gd name="T19" fmla="*/ 339271 h 6223"/>
                <a:gd name="T20" fmla="*/ 612416 w 5520"/>
                <a:gd name="T21" fmla="*/ 401890 h 6223"/>
                <a:gd name="T22" fmla="*/ 716017 w 5520"/>
                <a:gd name="T23" fmla="*/ 469860 h 6223"/>
                <a:gd name="T24" fmla="*/ 827817 w 5520"/>
                <a:gd name="T25" fmla="*/ 543326 h 6223"/>
                <a:gd name="T26" fmla="*/ 948810 w 5520"/>
                <a:gd name="T27" fmla="*/ 622720 h 6223"/>
                <a:gd name="T28" fmla="*/ 1079492 w 5520"/>
                <a:gd name="T29" fmla="*/ 708334 h 6223"/>
                <a:gd name="T30" fmla="*/ 1220111 w 5520"/>
                <a:gd name="T31" fmla="*/ 800599 h 6223"/>
                <a:gd name="T32" fmla="*/ 1371414 w 5520"/>
                <a:gd name="T33" fmla="*/ 899951 h 62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20" h="6223">
                  <a:moveTo>
                    <a:pt x="0" y="0"/>
                  </a:moveTo>
                  <a:lnTo>
                    <a:pt x="178" y="201"/>
                  </a:lnTo>
                  <a:lnTo>
                    <a:pt x="365" y="412"/>
                  </a:lnTo>
                  <a:lnTo>
                    <a:pt x="564" y="636"/>
                  </a:lnTo>
                  <a:lnTo>
                    <a:pt x="773" y="873"/>
                  </a:lnTo>
                  <a:lnTo>
                    <a:pt x="994" y="1121"/>
                  </a:lnTo>
                  <a:lnTo>
                    <a:pt x="1226" y="1382"/>
                  </a:lnTo>
                  <a:lnTo>
                    <a:pt x="1471" y="1659"/>
                  </a:lnTo>
                  <a:lnTo>
                    <a:pt x="1727" y="1948"/>
                  </a:lnTo>
                  <a:lnTo>
                    <a:pt x="2081" y="2346"/>
                  </a:lnTo>
                  <a:lnTo>
                    <a:pt x="2465" y="2779"/>
                  </a:lnTo>
                  <a:lnTo>
                    <a:pt x="2882" y="3249"/>
                  </a:lnTo>
                  <a:lnTo>
                    <a:pt x="3332" y="3757"/>
                  </a:lnTo>
                  <a:lnTo>
                    <a:pt x="3819" y="4306"/>
                  </a:lnTo>
                  <a:lnTo>
                    <a:pt x="4345" y="4898"/>
                  </a:lnTo>
                  <a:lnTo>
                    <a:pt x="4911" y="5536"/>
                  </a:lnTo>
                  <a:lnTo>
                    <a:pt x="5520" y="622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48" name="Freeform 14"/>
            <p:cNvSpPr>
              <a:spLocks/>
            </p:cNvSpPr>
            <p:nvPr/>
          </p:nvSpPr>
          <p:spPr bwMode="auto">
            <a:xfrm>
              <a:off x="762484" y="1676438"/>
              <a:ext cx="1824578" cy="45719"/>
            </a:xfrm>
            <a:custGeom>
              <a:avLst/>
              <a:gdLst>
                <a:gd name="T0" fmla="*/ 0 w 7342"/>
                <a:gd name="T1" fmla="*/ 0 h 1"/>
                <a:gd name="T2" fmla="*/ 113819 w 7342"/>
                <a:gd name="T3" fmla="*/ 0 h 1"/>
                <a:gd name="T4" fmla="*/ 227637 w 7342"/>
                <a:gd name="T5" fmla="*/ 0 h 1"/>
                <a:gd name="T6" fmla="*/ 341705 w 7342"/>
                <a:gd name="T7" fmla="*/ 0 h 1"/>
                <a:gd name="T8" fmla="*/ 455772 w 7342"/>
                <a:gd name="T9" fmla="*/ 0 h 1"/>
                <a:gd name="T10" fmla="*/ 569590 w 7342"/>
                <a:gd name="T11" fmla="*/ 0 h 1"/>
                <a:gd name="T12" fmla="*/ 683658 w 7342"/>
                <a:gd name="T13" fmla="*/ 0 h 1"/>
                <a:gd name="T14" fmla="*/ 797725 w 7342"/>
                <a:gd name="T15" fmla="*/ 0 h 1"/>
                <a:gd name="T16" fmla="*/ 912040 w 7342"/>
                <a:gd name="T17" fmla="*/ 0 h 1"/>
                <a:gd name="T18" fmla="*/ 1025859 w 7342"/>
                <a:gd name="T19" fmla="*/ 0 h 1"/>
                <a:gd name="T20" fmla="*/ 1139926 w 7342"/>
                <a:gd name="T21" fmla="*/ 0 h 1"/>
                <a:gd name="T22" fmla="*/ 1253745 w 7342"/>
                <a:gd name="T23" fmla="*/ 45719 h 1"/>
                <a:gd name="T24" fmla="*/ 1367812 w 7342"/>
                <a:gd name="T25" fmla="*/ 45719 h 1"/>
                <a:gd name="T26" fmla="*/ 1481879 w 7342"/>
                <a:gd name="T27" fmla="*/ 45719 h 1"/>
                <a:gd name="T28" fmla="*/ 1596195 w 7342"/>
                <a:gd name="T29" fmla="*/ 45719 h 1"/>
                <a:gd name="T30" fmla="*/ 1710262 w 7342"/>
                <a:gd name="T31" fmla="*/ 45719 h 1"/>
                <a:gd name="T32" fmla="*/ 1824578 w 7342"/>
                <a:gd name="T33" fmla="*/ 45719 h 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42" h="1">
                  <a:moveTo>
                    <a:pt x="0" y="0"/>
                  </a:moveTo>
                  <a:lnTo>
                    <a:pt x="458" y="0"/>
                  </a:lnTo>
                  <a:lnTo>
                    <a:pt x="916" y="0"/>
                  </a:lnTo>
                  <a:lnTo>
                    <a:pt x="1375" y="0"/>
                  </a:lnTo>
                  <a:lnTo>
                    <a:pt x="1834" y="0"/>
                  </a:lnTo>
                  <a:lnTo>
                    <a:pt x="2292" y="0"/>
                  </a:lnTo>
                  <a:lnTo>
                    <a:pt x="2751" y="0"/>
                  </a:lnTo>
                  <a:lnTo>
                    <a:pt x="3210" y="0"/>
                  </a:lnTo>
                  <a:lnTo>
                    <a:pt x="3670" y="0"/>
                  </a:lnTo>
                  <a:lnTo>
                    <a:pt x="4128" y="0"/>
                  </a:lnTo>
                  <a:lnTo>
                    <a:pt x="4587" y="0"/>
                  </a:lnTo>
                  <a:lnTo>
                    <a:pt x="5045" y="1"/>
                  </a:lnTo>
                  <a:lnTo>
                    <a:pt x="5504" y="1"/>
                  </a:lnTo>
                  <a:lnTo>
                    <a:pt x="5963" y="1"/>
                  </a:lnTo>
                  <a:lnTo>
                    <a:pt x="6423" y="1"/>
                  </a:lnTo>
                  <a:lnTo>
                    <a:pt x="6882" y="1"/>
                  </a:lnTo>
                  <a:lnTo>
                    <a:pt x="7342" y="1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49" name="Freeform 15"/>
            <p:cNvSpPr>
              <a:spLocks/>
            </p:cNvSpPr>
            <p:nvPr/>
          </p:nvSpPr>
          <p:spPr bwMode="auto">
            <a:xfrm>
              <a:off x="773072" y="1703425"/>
              <a:ext cx="1872279" cy="45719"/>
            </a:xfrm>
            <a:custGeom>
              <a:avLst/>
              <a:gdLst>
                <a:gd name="T0" fmla="*/ 0 w 7536"/>
                <a:gd name="T1" fmla="*/ 0 h 4"/>
                <a:gd name="T2" fmla="*/ 116769 w 7536"/>
                <a:gd name="T3" fmla="*/ 0 h 4"/>
                <a:gd name="T4" fmla="*/ 233538 w 7536"/>
                <a:gd name="T5" fmla="*/ 22860 h 4"/>
                <a:gd name="T6" fmla="*/ 350307 w 7536"/>
                <a:gd name="T7" fmla="*/ 22860 h 4"/>
                <a:gd name="T8" fmla="*/ 467573 w 7536"/>
                <a:gd name="T9" fmla="*/ 22860 h 4"/>
                <a:gd name="T10" fmla="*/ 584590 w 7536"/>
                <a:gd name="T11" fmla="*/ 22860 h 4"/>
                <a:gd name="T12" fmla="*/ 701856 w 7536"/>
                <a:gd name="T13" fmla="*/ 22860 h 4"/>
                <a:gd name="T14" fmla="*/ 818625 w 7536"/>
                <a:gd name="T15" fmla="*/ 22860 h 4"/>
                <a:gd name="T16" fmla="*/ 935891 w 7536"/>
                <a:gd name="T17" fmla="*/ 22860 h 4"/>
                <a:gd name="T18" fmla="*/ 1052660 w 7536"/>
                <a:gd name="T19" fmla="*/ 34289 h 4"/>
                <a:gd name="T20" fmla="*/ 1169677 w 7536"/>
                <a:gd name="T21" fmla="*/ 34289 h 4"/>
                <a:gd name="T22" fmla="*/ 1286695 w 7536"/>
                <a:gd name="T23" fmla="*/ 34289 h 4"/>
                <a:gd name="T24" fmla="*/ 1403712 w 7536"/>
                <a:gd name="T25" fmla="*/ 34289 h 4"/>
                <a:gd name="T26" fmla="*/ 1520978 w 7536"/>
                <a:gd name="T27" fmla="*/ 34289 h 4"/>
                <a:gd name="T28" fmla="*/ 1637996 w 7536"/>
                <a:gd name="T29" fmla="*/ 34289 h 4"/>
                <a:gd name="T30" fmla="*/ 1755262 w 7536"/>
                <a:gd name="T31" fmla="*/ 45719 h 4"/>
                <a:gd name="T32" fmla="*/ 1872279 w 7536"/>
                <a:gd name="T33" fmla="*/ 45719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536" h="4">
                  <a:moveTo>
                    <a:pt x="0" y="0"/>
                  </a:moveTo>
                  <a:lnTo>
                    <a:pt x="470" y="0"/>
                  </a:lnTo>
                  <a:lnTo>
                    <a:pt x="940" y="2"/>
                  </a:lnTo>
                  <a:lnTo>
                    <a:pt x="1410" y="2"/>
                  </a:lnTo>
                  <a:lnTo>
                    <a:pt x="1882" y="2"/>
                  </a:lnTo>
                  <a:lnTo>
                    <a:pt x="2353" y="2"/>
                  </a:lnTo>
                  <a:lnTo>
                    <a:pt x="2825" y="2"/>
                  </a:lnTo>
                  <a:lnTo>
                    <a:pt x="3295" y="2"/>
                  </a:lnTo>
                  <a:lnTo>
                    <a:pt x="3767" y="2"/>
                  </a:lnTo>
                  <a:lnTo>
                    <a:pt x="4237" y="3"/>
                  </a:lnTo>
                  <a:lnTo>
                    <a:pt x="4708" y="3"/>
                  </a:lnTo>
                  <a:lnTo>
                    <a:pt x="5179" y="3"/>
                  </a:lnTo>
                  <a:lnTo>
                    <a:pt x="5650" y="3"/>
                  </a:lnTo>
                  <a:lnTo>
                    <a:pt x="6122" y="3"/>
                  </a:lnTo>
                  <a:lnTo>
                    <a:pt x="6593" y="3"/>
                  </a:lnTo>
                  <a:lnTo>
                    <a:pt x="7065" y="4"/>
                  </a:lnTo>
                  <a:lnTo>
                    <a:pt x="7536" y="4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50" name="Freeform 16"/>
            <p:cNvSpPr>
              <a:spLocks/>
            </p:cNvSpPr>
            <p:nvPr/>
          </p:nvSpPr>
          <p:spPr bwMode="auto">
            <a:xfrm>
              <a:off x="783661" y="1730414"/>
              <a:ext cx="1923955" cy="45719"/>
            </a:xfrm>
            <a:custGeom>
              <a:avLst/>
              <a:gdLst>
                <a:gd name="T0" fmla="*/ 0 w 7745"/>
                <a:gd name="T1" fmla="*/ 0 h 4"/>
                <a:gd name="T2" fmla="*/ 119983 w 7745"/>
                <a:gd name="T3" fmla="*/ 0 h 4"/>
                <a:gd name="T4" fmla="*/ 240463 w 7745"/>
                <a:gd name="T5" fmla="*/ 22860 h 4"/>
                <a:gd name="T6" fmla="*/ 360447 w 7745"/>
                <a:gd name="T7" fmla="*/ 22860 h 4"/>
                <a:gd name="T8" fmla="*/ 480678 w 7745"/>
                <a:gd name="T9" fmla="*/ 22860 h 4"/>
                <a:gd name="T10" fmla="*/ 600910 w 7745"/>
                <a:gd name="T11" fmla="*/ 22860 h 4"/>
                <a:gd name="T12" fmla="*/ 721142 w 7745"/>
                <a:gd name="T13" fmla="*/ 34289 h 4"/>
                <a:gd name="T14" fmla="*/ 841622 w 7745"/>
                <a:gd name="T15" fmla="*/ 34289 h 4"/>
                <a:gd name="T16" fmla="*/ 961853 w 7745"/>
                <a:gd name="T17" fmla="*/ 34289 h 4"/>
                <a:gd name="T18" fmla="*/ 1081837 w 7745"/>
                <a:gd name="T19" fmla="*/ 34289 h 4"/>
                <a:gd name="T20" fmla="*/ 1202317 w 7745"/>
                <a:gd name="T21" fmla="*/ 34289 h 4"/>
                <a:gd name="T22" fmla="*/ 1322300 w 7745"/>
                <a:gd name="T23" fmla="*/ 45719 h 4"/>
                <a:gd name="T24" fmla="*/ 1442780 w 7745"/>
                <a:gd name="T25" fmla="*/ 45719 h 4"/>
                <a:gd name="T26" fmla="*/ 1563012 w 7745"/>
                <a:gd name="T27" fmla="*/ 45719 h 4"/>
                <a:gd name="T28" fmla="*/ 1683243 w 7745"/>
                <a:gd name="T29" fmla="*/ 45719 h 4"/>
                <a:gd name="T30" fmla="*/ 1803723 w 7745"/>
                <a:gd name="T31" fmla="*/ 45719 h 4"/>
                <a:gd name="T32" fmla="*/ 1923955 w 7745"/>
                <a:gd name="T33" fmla="*/ 45719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45" h="4">
                  <a:moveTo>
                    <a:pt x="0" y="0"/>
                  </a:moveTo>
                  <a:lnTo>
                    <a:pt x="483" y="0"/>
                  </a:lnTo>
                  <a:lnTo>
                    <a:pt x="968" y="2"/>
                  </a:lnTo>
                  <a:lnTo>
                    <a:pt x="1451" y="2"/>
                  </a:lnTo>
                  <a:lnTo>
                    <a:pt x="1935" y="2"/>
                  </a:lnTo>
                  <a:lnTo>
                    <a:pt x="2419" y="2"/>
                  </a:lnTo>
                  <a:lnTo>
                    <a:pt x="2903" y="3"/>
                  </a:lnTo>
                  <a:lnTo>
                    <a:pt x="3388" y="3"/>
                  </a:lnTo>
                  <a:lnTo>
                    <a:pt x="3872" y="3"/>
                  </a:lnTo>
                  <a:lnTo>
                    <a:pt x="4355" y="3"/>
                  </a:lnTo>
                  <a:lnTo>
                    <a:pt x="4840" y="3"/>
                  </a:lnTo>
                  <a:lnTo>
                    <a:pt x="5323" y="4"/>
                  </a:lnTo>
                  <a:lnTo>
                    <a:pt x="5808" y="4"/>
                  </a:lnTo>
                  <a:lnTo>
                    <a:pt x="6292" y="4"/>
                  </a:lnTo>
                  <a:lnTo>
                    <a:pt x="6776" y="4"/>
                  </a:lnTo>
                  <a:lnTo>
                    <a:pt x="7261" y="4"/>
                  </a:lnTo>
                  <a:lnTo>
                    <a:pt x="7745" y="4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51" name="Freeform 17"/>
            <p:cNvSpPr>
              <a:spLocks/>
            </p:cNvSpPr>
            <p:nvPr/>
          </p:nvSpPr>
          <p:spPr bwMode="auto">
            <a:xfrm>
              <a:off x="794250" y="1758991"/>
              <a:ext cx="1977620" cy="45719"/>
            </a:xfrm>
            <a:custGeom>
              <a:avLst/>
              <a:gdLst>
                <a:gd name="T0" fmla="*/ 0 w 7964"/>
                <a:gd name="T1" fmla="*/ 0 h 3"/>
                <a:gd name="T2" fmla="*/ 123415 w 7964"/>
                <a:gd name="T3" fmla="*/ 0 h 3"/>
                <a:gd name="T4" fmla="*/ 247078 w 7964"/>
                <a:gd name="T5" fmla="*/ 15240 h 3"/>
                <a:gd name="T6" fmla="*/ 370742 w 7964"/>
                <a:gd name="T7" fmla="*/ 15240 h 3"/>
                <a:gd name="T8" fmla="*/ 494157 w 7964"/>
                <a:gd name="T9" fmla="*/ 15240 h 3"/>
                <a:gd name="T10" fmla="*/ 617572 w 7964"/>
                <a:gd name="T11" fmla="*/ 15240 h 3"/>
                <a:gd name="T12" fmla="*/ 741235 w 7964"/>
                <a:gd name="T13" fmla="*/ 30479 h 3"/>
                <a:gd name="T14" fmla="*/ 864898 w 7964"/>
                <a:gd name="T15" fmla="*/ 30479 h 3"/>
                <a:gd name="T16" fmla="*/ 988562 w 7964"/>
                <a:gd name="T17" fmla="*/ 30479 h 3"/>
                <a:gd name="T18" fmla="*/ 1112225 w 7964"/>
                <a:gd name="T19" fmla="*/ 30479 h 3"/>
                <a:gd name="T20" fmla="*/ 1235640 w 7964"/>
                <a:gd name="T21" fmla="*/ 30479 h 3"/>
                <a:gd name="T22" fmla="*/ 1359303 w 7964"/>
                <a:gd name="T23" fmla="*/ 45719 h 3"/>
                <a:gd name="T24" fmla="*/ 1482718 w 7964"/>
                <a:gd name="T25" fmla="*/ 45719 h 3"/>
                <a:gd name="T26" fmla="*/ 1606382 w 7964"/>
                <a:gd name="T27" fmla="*/ 45719 h 3"/>
                <a:gd name="T28" fmla="*/ 1730293 w 7964"/>
                <a:gd name="T29" fmla="*/ 45719 h 3"/>
                <a:gd name="T30" fmla="*/ 1853957 w 7964"/>
                <a:gd name="T31" fmla="*/ 45719 h 3"/>
                <a:gd name="T32" fmla="*/ 1977620 w 7964"/>
                <a:gd name="T33" fmla="*/ 45719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964" h="3">
                  <a:moveTo>
                    <a:pt x="0" y="0"/>
                  </a:moveTo>
                  <a:lnTo>
                    <a:pt x="497" y="0"/>
                  </a:lnTo>
                  <a:lnTo>
                    <a:pt x="995" y="1"/>
                  </a:lnTo>
                  <a:lnTo>
                    <a:pt x="1493" y="1"/>
                  </a:lnTo>
                  <a:lnTo>
                    <a:pt x="1990" y="1"/>
                  </a:lnTo>
                  <a:lnTo>
                    <a:pt x="2487" y="1"/>
                  </a:lnTo>
                  <a:lnTo>
                    <a:pt x="2985" y="2"/>
                  </a:lnTo>
                  <a:lnTo>
                    <a:pt x="3483" y="2"/>
                  </a:lnTo>
                  <a:lnTo>
                    <a:pt x="3981" y="2"/>
                  </a:lnTo>
                  <a:lnTo>
                    <a:pt x="4479" y="2"/>
                  </a:lnTo>
                  <a:lnTo>
                    <a:pt x="4976" y="2"/>
                  </a:lnTo>
                  <a:lnTo>
                    <a:pt x="5474" y="3"/>
                  </a:lnTo>
                  <a:lnTo>
                    <a:pt x="5971" y="3"/>
                  </a:lnTo>
                  <a:lnTo>
                    <a:pt x="6469" y="3"/>
                  </a:lnTo>
                  <a:lnTo>
                    <a:pt x="6968" y="3"/>
                  </a:lnTo>
                  <a:lnTo>
                    <a:pt x="7466" y="3"/>
                  </a:lnTo>
                  <a:lnTo>
                    <a:pt x="7964" y="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52" name="Freeform 18"/>
            <p:cNvSpPr>
              <a:spLocks/>
            </p:cNvSpPr>
            <p:nvPr/>
          </p:nvSpPr>
          <p:spPr bwMode="auto">
            <a:xfrm>
              <a:off x="806955" y="1790738"/>
              <a:ext cx="2035258" cy="45719"/>
            </a:xfrm>
            <a:custGeom>
              <a:avLst/>
              <a:gdLst>
                <a:gd name="T0" fmla="*/ 0 w 8196"/>
                <a:gd name="T1" fmla="*/ 0 h 3"/>
                <a:gd name="T2" fmla="*/ 127142 w 8196"/>
                <a:gd name="T3" fmla="*/ 0 h 3"/>
                <a:gd name="T4" fmla="*/ 254035 w 8196"/>
                <a:gd name="T5" fmla="*/ 0 h 3"/>
                <a:gd name="T6" fmla="*/ 381176 w 8196"/>
                <a:gd name="T7" fmla="*/ 15240 h 3"/>
                <a:gd name="T8" fmla="*/ 508566 w 8196"/>
                <a:gd name="T9" fmla="*/ 15240 h 3"/>
                <a:gd name="T10" fmla="*/ 635708 w 8196"/>
                <a:gd name="T11" fmla="*/ 15240 h 3"/>
                <a:gd name="T12" fmla="*/ 762849 w 8196"/>
                <a:gd name="T13" fmla="*/ 15240 h 3"/>
                <a:gd name="T14" fmla="*/ 889991 w 8196"/>
                <a:gd name="T15" fmla="*/ 15240 h 3"/>
                <a:gd name="T16" fmla="*/ 1017381 w 8196"/>
                <a:gd name="T17" fmla="*/ 30479 h 3"/>
                <a:gd name="T18" fmla="*/ 1144522 w 8196"/>
                <a:gd name="T19" fmla="*/ 30479 h 3"/>
                <a:gd name="T20" fmla="*/ 1271664 w 8196"/>
                <a:gd name="T21" fmla="*/ 30479 h 3"/>
                <a:gd name="T22" fmla="*/ 1398805 w 8196"/>
                <a:gd name="T23" fmla="*/ 30479 h 3"/>
                <a:gd name="T24" fmla="*/ 1526195 w 8196"/>
                <a:gd name="T25" fmla="*/ 30479 h 3"/>
                <a:gd name="T26" fmla="*/ 1653337 w 8196"/>
                <a:gd name="T27" fmla="*/ 30479 h 3"/>
                <a:gd name="T28" fmla="*/ 1780727 w 8196"/>
                <a:gd name="T29" fmla="*/ 30479 h 3"/>
                <a:gd name="T30" fmla="*/ 1908116 w 8196"/>
                <a:gd name="T31" fmla="*/ 45719 h 3"/>
                <a:gd name="T32" fmla="*/ 2035258 w 8196"/>
                <a:gd name="T33" fmla="*/ 45719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96" h="3">
                  <a:moveTo>
                    <a:pt x="0" y="0"/>
                  </a:moveTo>
                  <a:lnTo>
                    <a:pt x="512" y="0"/>
                  </a:lnTo>
                  <a:lnTo>
                    <a:pt x="1023" y="0"/>
                  </a:lnTo>
                  <a:lnTo>
                    <a:pt x="1535" y="1"/>
                  </a:lnTo>
                  <a:lnTo>
                    <a:pt x="2048" y="1"/>
                  </a:lnTo>
                  <a:lnTo>
                    <a:pt x="2560" y="1"/>
                  </a:lnTo>
                  <a:lnTo>
                    <a:pt x="3072" y="1"/>
                  </a:lnTo>
                  <a:lnTo>
                    <a:pt x="3584" y="1"/>
                  </a:lnTo>
                  <a:lnTo>
                    <a:pt x="4097" y="2"/>
                  </a:lnTo>
                  <a:lnTo>
                    <a:pt x="4609" y="2"/>
                  </a:lnTo>
                  <a:lnTo>
                    <a:pt x="5121" y="2"/>
                  </a:lnTo>
                  <a:lnTo>
                    <a:pt x="5633" y="2"/>
                  </a:lnTo>
                  <a:lnTo>
                    <a:pt x="6146" y="2"/>
                  </a:lnTo>
                  <a:lnTo>
                    <a:pt x="6658" y="2"/>
                  </a:lnTo>
                  <a:lnTo>
                    <a:pt x="7171" y="2"/>
                  </a:lnTo>
                  <a:lnTo>
                    <a:pt x="7684" y="3"/>
                  </a:lnTo>
                  <a:lnTo>
                    <a:pt x="8196" y="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53" name="Freeform 19"/>
            <p:cNvSpPr>
              <a:spLocks/>
            </p:cNvSpPr>
            <p:nvPr/>
          </p:nvSpPr>
          <p:spPr bwMode="auto">
            <a:xfrm>
              <a:off x="819664" y="1822487"/>
              <a:ext cx="2096873" cy="45719"/>
            </a:xfrm>
            <a:custGeom>
              <a:avLst/>
              <a:gdLst>
                <a:gd name="T0" fmla="*/ 0 w 8439"/>
                <a:gd name="T1" fmla="*/ 0 h 2"/>
                <a:gd name="T2" fmla="*/ 130697 w 8439"/>
                <a:gd name="T3" fmla="*/ 0 h 2"/>
                <a:gd name="T4" fmla="*/ 261643 w 8439"/>
                <a:gd name="T5" fmla="*/ 0 h 2"/>
                <a:gd name="T6" fmla="*/ 392589 w 8439"/>
                <a:gd name="T7" fmla="*/ 0 h 2"/>
                <a:gd name="T8" fmla="*/ 523783 w 8439"/>
                <a:gd name="T9" fmla="*/ 0 h 2"/>
                <a:gd name="T10" fmla="*/ 654729 w 8439"/>
                <a:gd name="T11" fmla="*/ 0 h 2"/>
                <a:gd name="T12" fmla="*/ 785924 w 8439"/>
                <a:gd name="T13" fmla="*/ 0 h 2"/>
                <a:gd name="T14" fmla="*/ 916869 w 8439"/>
                <a:gd name="T15" fmla="*/ 22860 h 2"/>
                <a:gd name="T16" fmla="*/ 1048064 w 8439"/>
                <a:gd name="T17" fmla="*/ 22860 h 2"/>
                <a:gd name="T18" fmla="*/ 1179010 w 8439"/>
                <a:gd name="T19" fmla="*/ 22860 h 2"/>
                <a:gd name="T20" fmla="*/ 1310204 w 8439"/>
                <a:gd name="T21" fmla="*/ 22860 h 2"/>
                <a:gd name="T22" fmla="*/ 1441150 w 8439"/>
                <a:gd name="T23" fmla="*/ 22860 h 2"/>
                <a:gd name="T24" fmla="*/ 1572344 w 8439"/>
                <a:gd name="T25" fmla="*/ 45719 h 2"/>
                <a:gd name="T26" fmla="*/ 1703538 w 8439"/>
                <a:gd name="T27" fmla="*/ 45719 h 2"/>
                <a:gd name="T28" fmla="*/ 1834733 w 8439"/>
                <a:gd name="T29" fmla="*/ 45719 h 2"/>
                <a:gd name="T30" fmla="*/ 1965679 w 8439"/>
                <a:gd name="T31" fmla="*/ 45719 h 2"/>
                <a:gd name="T32" fmla="*/ 2096873 w 8439"/>
                <a:gd name="T33" fmla="*/ 45719 h 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439" h="2">
                  <a:moveTo>
                    <a:pt x="0" y="0"/>
                  </a:moveTo>
                  <a:lnTo>
                    <a:pt x="526" y="0"/>
                  </a:lnTo>
                  <a:lnTo>
                    <a:pt x="1053" y="0"/>
                  </a:lnTo>
                  <a:lnTo>
                    <a:pt x="1580" y="0"/>
                  </a:lnTo>
                  <a:lnTo>
                    <a:pt x="2108" y="0"/>
                  </a:lnTo>
                  <a:lnTo>
                    <a:pt x="2635" y="0"/>
                  </a:lnTo>
                  <a:lnTo>
                    <a:pt x="3163" y="0"/>
                  </a:lnTo>
                  <a:lnTo>
                    <a:pt x="3690" y="1"/>
                  </a:lnTo>
                  <a:lnTo>
                    <a:pt x="4218" y="1"/>
                  </a:lnTo>
                  <a:lnTo>
                    <a:pt x="4745" y="1"/>
                  </a:lnTo>
                  <a:lnTo>
                    <a:pt x="5273" y="1"/>
                  </a:lnTo>
                  <a:lnTo>
                    <a:pt x="5800" y="1"/>
                  </a:lnTo>
                  <a:lnTo>
                    <a:pt x="6328" y="2"/>
                  </a:lnTo>
                  <a:lnTo>
                    <a:pt x="6856" y="2"/>
                  </a:lnTo>
                  <a:lnTo>
                    <a:pt x="7384" y="2"/>
                  </a:lnTo>
                  <a:lnTo>
                    <a:pt x="7911" y="2"/>
                  </a:lnTo>
                  <a:lnTo>
                    <a:pt x="8439" y="2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54" name="Freeform 20"/>
            <p:cNvSpPr>
              <a:spLocks/>
            </p:cNvSpPr>
            <p:nvPr/>
          </p:nvSpPr>
          <p:spPr bwMode="auto">
            <a:xfrm>
              <a:off x="832369" y="1857412"/>
              <a:ext cx="2162462" cy="45719"/>
            </a:xfrm>
            <a:custGeom>
              <a:avLst/>
              <a:gdLst>
                <a:gd name="T0" fmla="*/ 0 w 8703"/>
                <a:gd name="T1" fmla="*/ 0 h 3"/>
                <a:gd name="T2" fmla="*/ 135169 w 8703"/>
                <a:gd name="T3" fmla="*/ 0 h 3"/>
                <a:gd name="T4" fmla="*/ 270090 w 8703"/>
                <a:gd name="T5" fmla="*/ 0 h 3"/>
                <a:gd name="T6" fmla="*/ 405260 w 8703"/>
                <a:gd name="T7" fmla="*/ 0 h 3"/>
                <a:gd name="T8" fmla="*/ 540429 w 8703"/>
                <a:gd name="T9" fmla="*/ 0 h 3"/>
                <a:gd name="T10" fmla="*/ 675350 w 8703"/>
                <a:gd name="T11" fmla="*/ 0 h 3"/>
                <a:gd name="T12" fmla="*/ 810519 w 8703"/>
                <a:gd name="T13" fmla="*/ 15240 h 3"/>
                <a:gd name="T14" fmla="*/ 945689 w 8703"/>
                <a:gd name="T15" fmla="*/ 15240 h 3"/>
                <a:gd name="T16" fmla="*/ 1081107 w 8703"/>
                <a:gd name="T17" fmla="*/ 15240 h 3"/>
                <a:gd name="T18" fmla="*/ 1216028 w 8703"/>
                <a:gd name="T19" fmla="*/ 15240 h 3"/>
                <a:gd name="T20" fmla="*/ 1351197 w 8703"/>
                <a:gd name="T21" fmla="*/ 15240 h 3"/>
                <a:gd name="T22" fmla="*/ 1486367 w 8703"/>
                <a:gd name="T23" fmla="*/ 15240 h 3"/>
                <a:gd name="T24" fmla="*/ 1621536 w 8703"/>
                <a:gd name="T25" fmla="*/ 30479 h 3"/>
                <a:gd name="T26" fmla="*/ 1756705 w 8703"/>
                <a:gd name="T27" fmla="*/ 30479 h 3"/>
                <a:gd name="T28" fmla="*/ 1891875 w 8703"/>
                <a:gd name="T29" fmla="*/ 30479 h 3"/>
                <a:gd name="T30" fmla="*/ 2027044 w 8703"/>
                <a:gd name="T31" fmla="*/ 30479 h 3"/>
                <a:gd name="T32" fmla="*/ 2162462 w 8703"/>
                <a:gd name="T33" fmla="*/ 45719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703" h="3">
                  <a:moveTo>
                    <a:pt x="0" y="0"/>
                  </a:moveTo>
                  <a:lnTo>
                    <a:pt x="544" y="0"/>
                  </a:lnTo>
                  <a:lnTo>
                    <a:pt x="1087" y="0"/>
                  </a:lnTo>
                  <a:lnTo>
                    <a:pt x="1631" y="0"/>
                  </a:lnTo>
                  <a:lnTo>
                    <a:pt x="2175" y="0"/>
                  </a:lnTo>
                  <a:lnTo>
                    <a:pt x="2718" y="0"/>
                  </a:lnTo>
                  <a:lnTo>
                    <a:pt x="3262" y="1"/>
                  </a:lnTo>
                  <a:lnTo>
                    <a:pt x="3806" y="1"/>
                  </a:lnTo>
                  <a:lnTo>
                    <a:pt x="4351" y="1"/>
                  </a:lnTo>
                  <a:lnTo>
                    <a:pt x="4894" y="1"/>
                  </a:lnTo>
                  <a:lnTo>
                    <a:pt x="5438" y="1"/>
                  </a:lnTo>
                  <a:lnTo>
                    <a:pt x="5982" y="1"/>
                  </a:lnTo>
                  <a:lnTo>
                    <a:pt x="6526" y="2"/>
                  </a:lnTo>
                  <a:lnTo>
                    <a:pt x="7070" y="2"/>
                  </a:lnTo>
                  <a:lnTo>
                    <a:pt x="7614" y="2"/>
                  </a:lnTo>
                  <a:lnTo>
                    <a:pt x="8158" y="2"/>
                  </a:lnTo>
                  <a:lnTo>
                    <a:pt x="8703" y="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55" name="Freeform 21"/>
            <p:cNvSpPr>
              <a:spLocks/>
            </p:cNvSpPr>
            <p:nvPr/>
          </p:nvSpPr>
          <p:spPr bwMode="auto">
            <a:xfrm>
              <a:off x="847195" y="1892337"/>
              <a:ext cx="2230040" cy="45719"/>
            </a:xfrm>
            <a:custGeom>
              <a:avLst/>
              <a:gdLst>
                <a:gd name="T0" fmla="*/ 0 w 8978"/>
                <a:gd name="T1" fmla="*/ 0 h 3"/>
                <a:gd name="T2" fmla="*/ 139098 w 8978"/>
                <a:gd name="T3" fmla="*/ 0 h 3"/>
                <a:gd name="T4" fmla="*/ 278445 w 8978"/>
                <a:gd name="T5" fmla="*/ 15240 h 3"/>
                <a:gd name="T6" fmla="*/ 417791 w 8978"/>
                <a:gd name="T7" fmla="*/ 15240 h 3"/>
                <a:gd name="T8" fmla="*/ 556889 w 8978"/>
                <a:gd name="T9" fmla="*/ 15240 h 3"/>
                <a:gd name="T10" fmla="*/ 696235 w 8978"/>
                <a:gd name="T11" fmla="*/ 15240 h 3"/>
                <a:gd name="T12" fmla="*/ 835830 w 8978"/>
                <a:gd name="T13" fmla="*/ 15240 h 3"/>
                <a:gd name="T14" fmla="*/ 975177 w 8978"/>
                <a:gd name="T15" fmla="*/ 30479 h 3"/>
                <a:gd name="T16" fmla="*/ 1114772 w 8978"/>
                <a:gd name="T17" fmla="*/ 30479 h 3"/>
                <a:gd name="T18" fmla="*/ 1253870 w 8978"/>
                <a:gd name="T19" fmla="*/ 30479 h 3"/>
                <a:gd name="T20" fmla="*/ 1393216 w 8978"/>
                <a:gd name="T21" fmla="*/ 30479 h 3"/>
                <a:gd name="T22" fmla="*/ 1532811 w 8978"/>
                <a:gd name="T23" fmla="*/ 30479 h 3"/>
                <a:gd name="T24" fmla="*/ 1672157 w 8978"/>
                <a:gd name="T25" fmla="*/ 45719 h 3"/>
                <a:gd name="T26" fmla="*/ 1811504 w 8978"/>
                <a:gd name="T27" fmla="*/ 45719 h 3"/>
                <a:gd name="T28" fmla="*/ 1950850 w 8978"/>
                <a:gd name="T29" fmla="*/ 45719 h 3"/>
                <a:gd name="T30" fmla="*/ 2090445 w 8978"/>
                <a:gd name="T31" fmla="*/ 45719 h 3"/>
                <a:gd name="T32" fmla="*/ 2230040 w 8978"/>
                <a:gd name="T33" fmla="*/ 45719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978" h="3">
                  <a:moveTo>
                    <a:pt x="0" y="0"/>
                  </a:moveTo>
                  <a:lnTo>
                    <a:pt x="560" y="0"/>
                  </a:lnTo>
                  <a:lnTo>
                    <a:pt x="1121" y="1"/>
                  </a:lnTo>
                  <a:lnTo>
                    <a:pt x="1682" y="1"/>
                  </a:lnTo>
                  <a:lnTo>
                    <a:pt x="2242" y="1"/>
                  </a:lnTo>
                  <a:lnTo>
                    <a:pt x="2803" y="1"/>
                  </a:lnTo>
                  <a:lnTo>
                    <a:pt x="3365" y="1"/>
                  </a:lnTo>
                  <a:lnTo>
                    <a:pt x="3926" y="2"/>
                  </a:lnTo>
                  <a:lnTo>
                    <a:pt x="4488" y="2"/>
                  </a:lnTo>
                  <a:lnTo>
                    <a:pt x="5048" y="2"/>
                  </a:lnTo>
                  <a:lnTo>
                    <a:pt x="5609" y="2"/>
                  </a:lnTo>
                  <a:lnTo>
                    <a:pt x="6171" y="2"/>
                  </a:lnTo>
                  <a:lnTo>
                    <a:pt x="6732" y="3"/>
                  </a:lnTo>
                  <a:lnTo>
                    <a:pt x="7293" y="3"/>
                  </a:lnTo>
                  <a:lnTo>
                    <a:pt x="7854" y="3"/>
                  </a:lnTo>
                  <a:lnTo>
                    <a:pt x="8416" y="3"/>
                  </a:lnTo>
                  <a:lnTo>
                    <a:pt x="8978" y="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56" name="Freeform 22"/>
            <p:cNvSpPr>
              <a:spLocks/>
            </p:cNvSpPr>
            <p:nvPr/>
          </p:nvSpPr>
          <p:spPr bwMode="auto">
            <a:xfrm>
              <a:off x="895901" y="2016163"/>
              <a:ext cx="2466559" cy="45719"/>
            </a:xfrm>
            <a:custGeom>
              <a:avLst/>
              <a:gdLst>
                <a:gd name="T0" fmla="*/ 0 w 9927"/>
                <a:gd name="T1" fmla="*/ 0 h 3"/>
                <a:gd name="T2" fmla="*/ 154051 w 9927"/>
                <a:gd name="T3" fmla="*/ 0 h 3"/>
                <a:gd name="T4" fmla="*/ 308102 w 9927"/>
                <a:gd name="T5" fmla="*/ 0 h 3"/>
                <a:gd name="T6" fmla="*/ 462154 w 9927"/>
                <a:gd name="T7" fmla="*/ 0 h 3"/>
                <a:gd name="T8" fmla="*/ 616205 w 9927"/>
                <a:gd name="T9" fmla="*/ 15240 h 3"/>
                <a:gd name="T10" fmla="*/ 770256 w 9927"/>
                <a:gd name="T11" fmla="*/ 15240 h 3"/>
                <a:gd name="T12" fmla="*/ 924556 w 9927"/>
                <a:gd name="T13" fmla="*/ 15240 h 3"/>
                <a:gd name="T14" fmla="*/ 1078856 w 9927"/>
                <a:gd name="T15" fmla="*/ 15240 h 3"/>
                <a:gd name="T16" fmla="*/ 1232907 w 9927"/>
                <a:gd name="T17" fmla="*/ 15240 h 3"/>
                <a:gd name="T18" fmla="*/ 1386958 w 9927"/>
                <a:gd name="T19" fmla="*/ 30479 h 3"/>
                <a:gd name="T20" fmla="*/ 1541009 w 9927"/>
                <a:gd name="T21" fmla="*/ 30479 h 3"/>
                <a:gd name="T22" fmla="*/ 1695309 w 9927"/>
                <a:gd name="T23" fmla="*/ 30479 h 3"/>
                <a:gd name="T24" fmla="*/ 1849360 w 9927"/>
                <a:gd name="T25" fmla="*/ 30479 h 3"/>
                <a:gd name="T26" fmla="*/ 2003660 w 9927"/>
                <a:gd name="T27" fmla="*/ 30479 h 3"/>
                <a:gd name="T28" fmla="*/ 2157960 w 9927"/>
                <a:gd name="T29" fmla="*/ 30479 h 3"/>
                <a:gd name="T30" fmla="*/ 2312259 w 9927"/>
                <a:gd name="T31" fmla="*/ 30479 h 3"/>
                <a:gd name="T32" fmla="*/ 2466559 w 9927"/>
                <a:gd name="T33" fmla="*/ 45719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927" h="3">
                  <a:moveTo>
                    <a:pt x="0" y="0"/>
                  </a:moveTo>
                  <a:lnTo>
                    <a:pt x="620" y="0"/>
                  </a:lnTo>
                  <a:lnTo>
                    <a:pt x="1240" y="0"/>
                  </a:lnTo>
                  <a:lnTo>
                    <a:pt x="1860" y="0"/>
                  </a:lnTo>
                  <a:lnTo>
                    <a:pt x="2480" y="1"/>
                  </a:lnTo>
                  <a:lnTo>
                    <a:pt x="3100" y="1"/>
                  </a:lnTo>
                  <a:lnTo>
                    <a:pt x="3721" y="1"/>
                  </a:lnTo>
                  <a:lnTo>
                    <a:pt x="4342" y="1"/>
                  </a:lnTo>
                  <a:lnTo>
                    <a:pt x="4962" y="1"/>
                  </a:lnTo>
                  <a:lnTo>
                    <a:pt x="5582" y="2"/>
                  </a:lnTo>
                  <a:lnTo>
                    <a:pt x="6202" y="2"/>
                  </a:lnTo>
                  <a:lnTo>
                    <a:pt x="6823" y="2"/>
                  </a:lnTo>
                  <a:lnTo>
                    <a:pt x="7443" y="2"/>
                  </a:lnTo>
                  <a:lnTo>
                    <a:pt x="8064" y="2"/>
                  </a:lnTo>
                  <a:lnTo>
                    <a:pt x="8685" y="2"/>
                  </a:lnTo>
                  <a:lnTo>
                    <a:pt x="9306" y="2"/>
                  </a:lnTo>
                  <a:lnTo>
                    <a:pt x="9927" y="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57" name="Freeform 23"/>
            <p:cNvSpPr>
              <a:spLocks/>
            </p:cNvSpPr>
            <p:nvPr/>
          </p:nvSpPr>
          <p:spPr bwMode="auto">
            <a:xfrm>
              <a:off x="914963" y="2063788"/>
              <a:ext cx="2555999" cy="45719"/>
            </a:xfrm>
            <a:custGeom>
              <a:avLst/>
              <a:gdLst>
                <a:gd name="T0" fmla="*/ 0 w 10287"/>
                <a:gd name="T1" fmla="*/ 0 h 3"/>
                <a:gd name="T2" fmla="*/ 159517 w 10287"/>
                <a:gd name="T3" fmla="*/ 15240 h 3"/>
                <a:gd name="T4" fmla="*/ 319282 w 10287"/>
                <a:gd name="T5" fmla="*/ 15240 h 3"/>
                <a:gd name="T6" fmla="*/ 478799 w 10287"/>
                <a:gd name="T7" fmla="*/ 15240 h 3"/>
                <a:gd name="T8" fmla="*/ 638316 w 10287"/>
                <a:gd name="T9" fmla="*/ 15240 h 3"/>
                <a:gd name="T10" fmla="*/ 798330 w 10287"/>
                <a:gd name="T11" fmla="*/ 15240 h 3"/>
                <a:gd name="T12" fmla="*/ 957847 w 10287"/>
                <a:gd name="T13" fmla="*/ 15240 h 3"/>
                <a:gd name="T14" fmla="*/ 1117861 w 10287"/>
                <a:gd name="T15" fmla="*/ 15240 h 3"/>
                <a:gd name="T16" fmla="*/ 1277627 w 10287"/>
                <a:gd name="T17" fmla="*/ 30479 h 3"/>
                <a:gd name="T18" fmla="*/ 1437144 w 10287"/>
                <a:gd name="T19" fmla="*/ 30479 h 3"/>
                <a:gd name="T20" fmla="*/ 1596909 w 10287"/>
                <a:gd name="T21" fmla="*/ 30479 h 3"/>
                <a:gd name="T22" fmla="*/ 1756675 w 10287"/>
                <a:gd name="T23" fmla="*/ 30479 h 3"/>
                <a:gd name="T24" fmla="*/ 1916440 w 10287"/>
                <a:gd name="T25" fmla="*/ 30479 h 3"/>
                <a:gd name="T26" fmla="*/ 2076206 w 10287"/>
                <a:gd name="T27" fmla="*/ 30479 h 3"/>
                <a:gd name="T28" fmla="*/ 2235971 w 10287"/>
                <a:gd name="T29" fmla="*/ 30479 h 3"/>
                <a:gd name="T30" fmla="*/ 2395985 w 10287"/>
                <a:gd name="T31" fmla="*/ 45719 h 3"/>
                <a:gd name="T32" fmla="*/ 2555999 w 10287"/>
                <a:gd name="T33" fmla="*/ 45719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287" h="3">
                  <a:moveTo>
                    <a:pt x="0" y="0"/>
                  </a:moveTo>
                  <a:lnTo>
                    <a:pt x="642" y="1"/>
                  </a:lnTo>
                  <a:lnTo>
                    <a:pt x="1285" y="1"/>
                  </a:lnTo>
                  <a:lnTo>
                    <a:pt x="1927" y="1"/>
                  </a:lnTo>
                  <a:lnTo>
                    <a:pt x="2569" y="1"/>
                  </a:lnTo>
                  <a:lnTo>
                    <a:pt x="3213" y="1"/>
                  </a:lnTo>
                  <a:lnTo>
                    <a:pt x="3855" y="1"/>
                  </a:lnTo>
                  <a:lnTo>
                    <a:pt x="4499" y="1"/>
                  </a:lnTo>
                  <a:lnTo>
                    <a:pt x="5142" y="2"/>
                  </a:lnTo>
                  <a:lnTo>
                    <a:pt x="5784" y="2"/>
                  </a:lnTo>
                  <a:lnTo>
                    <a:pt x="6427" y="2"/>
                  </a:lnTo>
                  <a:lnTo>
                    <a:pt x="7070" y="2"/>
                  </a:lnTo>
                  <a:lnTo>
                    <a:pt x="7713" y="2"/>
                  </a:lnTo>
                  <a:lnTo>
                    <a:pt x="8356" y="2"/>
                  </a:lnTo>
                  <a:lnTo>
                    <a:pt x="8999" y="2"/>
                  </a:lnTo>
                  <a:lnTo>
                    <a:pt x="9643" y="3"/>
                  </a:lnTo>
                  <a:lnTo>
                    <a:pt x="10287" y="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58" name="Freeform 24"/>
            <p:cNvSpPr>
              <a:spLocks/>
            </p:cNvSpPr>
            <p:nvPr/>
          </p:nvSpPr>
          <p:spPr bwMode="auto">
            <a:xfrm>
              <a:off x="955199" y="2170150"/>
              <a:ext cx="2756743" cy="45719"/>
            </a:xfrm>
            <a:custGeom>
              <a:avLst/>
              <a:gdLst>
                <a:gd name="T0" fmla="*/ 0 w 11096"/>
                <a:gd name="T1" fmla="*/ 0 h 2"/>
                <a:gd name="T2" fmla="*/ 172172 w 11096"/>
                <a:gd name="T3" fmla="*/ 0 h 2"/>
                <a:gd name="T4" fmla="*/ 344344 w 11096"/>
                <a:gd name="T5" fmla="*/ 22860 h 2"/>
                <a:gd name="T6" fmla="*/ 516765 w 11096"/>
                <a:gd name="T7" fmla="*/ 22860 h 2"/>
                <a:gd name="T8" fmla="*/ 688937 w 11096"/>
                <a:gd name="T9" fmla="*/ 22860 h 2"/>
                <a:gd name="T10" fmla="*/ 861110 w 11096"/>
                <a:gd name="T11" fmla="*/ 22860 h 2"/>
                <a:gd name="T12" fmla="*/ 1033282 w 11096"/>
                <a:gd name="T13" fmla="*/ 22860 h 2"/>
                <a:gd name="T14" fmla="*/ 1205702 w 11096"/>
                <a:gd name="T15" fmla="*/ 22860 h 2"/>
                <a:gd name="T16" fmla="*/ 1378123 w 11096"/>
                <a:gd name="T17" fmla="*/ 22860 h 2"/>
                <a:gd name="T18" fmla="*/ 1550295 w 11096"/>
                <a:gd name="T19" fmla="*/ 45719 h 2"/>
                <a:gd name="T20" fmla="*/ 1722467 w 11096"/>
                <a:gd name="T21" fmla="*/ 45719 h 2"/>
                <a:gd name="T22" fmla="*/ 1895137 w 11096"/>
                <a:gd name="T23" fmla="*/ 45719 h 2"/>
                <a:gd name="T24" fmla="*/ 2067309 w 11096"/>
                <a:gd name="T25" fmla="*/ 45719 h 2"/>
                <a:gd name="T26" fmla="*/ 2239729 w 11096"/>
                <a:gd name="T27" fmla="*/ 45719 h 2"/>
                <a:gd name="T28" fmla="*/ 2411902 w 11096"/>
                <a:gd name="T29" fmla="*/ 45719 h 2"/>
                <a:gd name="T30" fmla="*/ 2584571 w 11096"/>
                <a:gd name="T31" fmla="*/ 45719 h 2"/>
                <a:gd name="T32" fmla="*/ 2756743 w 11096"/>
                <a:gd name="T33" fmla="*/ 45719 h 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096" h="2">
                  <a:moveTo>
                    <a:pt x="0" y="0"/>
                  </a:moveTo>
                  <a:lnTo>
                    <a:pt x="693" y="0"/>
                  </a:lnTo>
                  <a:lnTo>
                    <a:pt x="1386" y="1"/>
                  </a:lnTo>
                  <a:lnTo>
                    <a:pt x="2080" y="1"/>
                  </a:lnTo>
                  <a:lnTo>
                    <a:pt x="2773" y="1"/>
                  </a:lnTo>
                  <a:lnTo>
                    <a:pt x="3466" y="1"/>
                  </a:lnTo>
                  <a:lnTo>
                    <a:pt x="4159" y="1"/>
                  </a:lnTo>
                  <a:lnTo>
                    <a:pt x="4853" y="1"/>
                  </a:lnTo>
                  <a:lnTo>
                    <a:pt x="5547" y="1"/>
                  </a:lnTo>
                  <a:lnTo>
                    <a:pt x="6240" y="2"/>
                  </a:lnTo>
                  <a:lnTo>
                    <a:pt x="6933" y="2"/>
                  </a:lnTo>
                  <a:lnTo>
                    <a:pt x="7628" y="2"/>
                  </a:lnTo>
                  <a:lnTo>
                    <a:pt x="8321" y="2"/>
                  </a:lnTo>
                  <a:lnTo>
                    <a:pt x="9015" y="2"/>
                  </a:lnTo>
                  <a:lnTo>
                    <a:pt x="9708" y="2"/>
                  </a:lnTo>
                  <a:lnTo>
                    <a:pt x="10403" y="2"/>
                  </a:lnTo>
                  <a:lnTo>
                    <a:pt x="11096" y="2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59" name="Freeform 25"/>
            <p:cNvSpPr>
              <a:spLocks/>
            </p:cNvSpPr>
            <p:nvPr/>
          </p:nvSpPr>
          <p:spPr bwMode="auto">
            <a:xfrm>
              <a:off x="978497" y="2232063"/>
              <a:ext cx="2872019" cy="45719"/>
            </a:xfrm>
            <a:custGeom>
              <a:avLst/>
              <a:gdLst>
                <a:gd name="T0" fmla="*/ 0 w 11554"/>
                <a:gd name="T1" fmla="*/ 0 h 45719"/>
                <a:gd name="T2" fmla="*/ 179470 w 11554"/>
                <a:gd name="T3" fmla="*/ 0 h 45719"/>
                <a:gd name="T4" fmla="*/ 358940 w 11554"/>
                <a:gd name="T5" fmla="*/ 0 h 45719"/>
                <a:gd name="T6" fmla="*/ 538410 w 11554"/>
                <a:gd name="T7" fmla="*/ 0 h 45719"/>
                <a:gd name="T8" fmla="*/ 717632 w 11554"/>
                <a:gd name="T9" fmla="*/ 0 h 45719"/>
                <a:gd name="T10" fmla="*/ 897102 w 11554"/>
                <a:gd name="T11" fmla="*/ 0 h 45719"/>
                <a:gd name="T12" fmla="*/ 1076572 w 11554"/>
                <a:gd name="T13" fmla="*/ 0 h 45719"/>
                <a:gd name="T14" fmla="*/ 1256042 w 11554"/>
                <a:gd name="T15" fmla="*/ 0 h 45719"/>
                <a:gd name="T16" fmla="*/ 1435761 w 11554"/>
                <a:gd name="T17" fmla="*/ 0 h 45719"/>
                <a:gd name="T18" fmla="*/ 1615231 w 11554"/>
                <a:gd name="T19" fmla="*/ 0 h 45719"/>
                <a:gd name="T20" fmla="*/ 1794701 w 11554"/>
                <a:gd name="T21" fmla="*/ 0 h 45719"/>
                <a:gd name="T22" fmla="*/ 1973923 w 11554"/>
                <a:gd name="T23" fmla="*/ 0 h 45719"/>
                <a:gd name="T24" fmla="*/ 2153641 w 11554"/>
                <a:gd name="T25" fmla="*/ 0 h 45719"/>
                <a:gd name="T26" fmla="*/ 2333112 w 11554"/>
                <a:gd name="T27" fmla="*/ 0 h 45719"/>
                <a:gd name="T28" fmla="*/ 2512830 w 11554"/>
                <a:gd name="T29" fmla="*/ 0 h 45719"/>
                <a:gd name="T30" fmla="*/ 2692549 w 11554"/>
                <a:gd name="T31" fmla="*/ 0 h 45719"/>
                <a:gd name="T32" fmla="*/ 2872019 w 11554"/>
                <a:gd name="T33" fmla="*/ 0 h 457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554" h="45719">
                  <a:moveTo>
                    <a:pt x="0" y="0"/>
                  </a:moveTo>
                  <a:lnTo>
                    <a:pt x="722" y="0"/>
                  </a:lnTo>
                  <a:lnTo>
                    <a:pt x="1444" y="0"/>
                  </a:lnTo>
                  <a:lnTo>
                    <a:pt x="2166" y="0"/>
                  </a:lnTo>
                  <a:lnTo>
                    <a:pt x="2887" y="0"/>
                  </a:lnTo>
                  <a:lnTo>
                    <a:pt x="3609" y="0"/>
                  </a:lnTo>
                  <a:lnTo>
                    <a:pt x="4331" y="0"/>
                  </a:lnTo>
                  <a:lnTo>
                    <a:pt x="5053" y="0"/>
                  </a:lnTo>
                  <a:lnTo>
                    <a:pt x="5776" y="0"/>
                  </a:lnTo>
                  <a:lnTo>
                    <a:pt x="6498" y="0"/>
                  </a:lnTo>
                  <a:lnTo>
                    <a:pt x="7220" y="0"/>
                  </a:lnTo>
                  <a:lnTo>
                    <a:pt x="7941" y="0"/>
                  </a:lnTo>
                  <a:lnTo>
                    <a:pt x="8664" y="0"/>
                  </a:lnTo>
                  <a:lnTo>
                    <a:pt x="9386" y="0"/>
                  </a:lnTo>
                  <a:lnTo>
                    <a:pt x="10109" y="0"/>
                  </a:lnTo>
                  <a:lnTo>
                    <a:pt x="10832" y="0"/>
                  </a:lnTo>
                  <a:lnTo>
                    <a:pt x="11554" y="0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60" name="Freeform 26"/>
            <p:cNvSpPr>
              <a:spLocks/>
            </p:cNvSpPr>
            <p:nvPr/>
          </p:nvSpPr>
          <p:spPr bwMode="auto">
            <a:xfrm>
              <a:off x="1133093" y="2622588"/>
              <a:ext cx="3609404" cy="45719"/>
            </a:xfrm>
            <a:custGeom>
              <a:avLst/>
              <a:gdLst>
                <a:gd name="T0" fmla="*/ 0 w 14530"/>
                <a:gd name="T1" fmla="*/ 45719 h 1"/>
                <a:gd name="T2" fmla="*/ 225308 w 14530"/>
                <a:gd name="T3" fmla="*/ 45719 h 1"/>
                <a:gd name="T4" fmla="*/ 451113 w 14530"/>
                <a:gd name="T5" fmla="*/ 45719 h 1"/>
                <a:gd name="T6" fmla="*/ 676422 w 14530"/>
                <a:gd name="T7" fmla="*/ 45719 h 1"/>
                <a:gd name="T8" fmla="*/ 901978 w 14530"/>
                <a:gd name="T9" fmla="*/ 45719 h 1"/>
                <a:gd name="T10" fmla="*/ 1127535 w 14530"/>
                <a:gd name="T11" fmla="*/ 45719 h 1"/>
                <a:gd name="T12" fmla="*/ 1353092 w 14530"/>
                <a:gd name="T13" fmla="*/ 45719 h 1"/>
                <a:gd name="T14" fmla="*/ 1578897 w 14530"/>
                <a:gd name="T15" fmla="*/ 45719 h 1"/>
                <a:gd name="T16" fmla="*/ 1804205 w 14530"/>
                <a:gd name="T17" fmla="*/ 45719 h 1"/>
                <a:gd name="T18" fmla="*/ 2029762 w 14530"/>
                <a:gd name="T19" fmla="*/ 0 h 1"/>
                <a:gd name="T20" fmla="*/ 2255567 w 14530"/>
                <a:gd name="T21" fmla="*/ 0 h 1"/>
                <a:gd name="T22" fmla="*/ 2481124 w 14530"/>
                <a:gd name="T23" fmla="*/ 0 h 1"/>
                <a:gd name="T24" fmla="*/ 2706929 w 14530"/>
                <a:gd name="T25" fmla="*/ 0 h 1"/>
                <a:gd name="T26" fmla="*/ 2932485 w 14530"/>
                <a:gd name="T27" fmla="*/ 0 h 1"/>
                <a:gd name="T28" fmla="*/ 3158042 w 14530"/>
                <a:gd name="T29" fmla="*/ 0 h 1"/>
                <a:gd name="T30" fmla="*/ 3383847 w 14530"/>
                <a:gd name="T31" fmla="*/ 0 h 1"/>
                <a:gd name="T32" fmla="*/ 3609404 w 14530"/>
                <a:gd name="T33" fmla="*/ 0 h 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530" h="1">
                  <a:moveTo>
                    <a:pt x="0" y="1"/>
                  </a:moveTo>
                  <a:lnTo>
                    <a:pt x="907" y="1"/>
                  </a:lnTo>
                  <a:lnTo>
                    <a:pt x="1816" y="1"/>
                  </a:lnTo>
                  <a:lnTo>
                    <a:pt x="2723" y="1"/>
                  </a:lnTo>
                  <a:lnTo>
                    <a:pt x="3631" y="1"/>
                  </a:lnTo>
                  <a:lnTo>
                    <a:pt x="4539" y="1"/>
                  </a:lnTo>
                  <a:lnTo>
                    <a:pt x="5447" y="1"/>
                  </a:lnTo>
                  <a:lnTo>
                    <a:pt x="6356" y="1"/>
                  </a:lnTo>
                  <a:lnTo>
                    <a:pt x="7263" y="1"/>
                  </a:lnTo>
                  <a:lnTo>
                    <a:pt x="8171" y="0"/>
                  </a:lnTo>
                  <a:lnTo>
                    <a:pt x="9080" y="0"/>
                  </a:lnTo>
                  <a:lnTo>
                    <a:pt x="9988" y="0"/>
                  </a:lnTo>
                  <a:lnTo>
                    <a:pt x="10897" y="0"/>
                  </a:lnTo>
                  <a:lnTo>
                    <a:pt x="11805" y="0"/>
                  </a:lnTo>
                  <a:lnTo>
                    <a:pt x="12713" y="0"/>
                  </a:lnTo>
                  <a:lnTo>
                    <a:pt x="13622" y="0"/>
                  </a:lnTo>
                  <a:lnTo>
                    <a:pt x="14530" y="0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61" name="Freeform 27"/>
            <p:cNvSpPr>
              <a:spLocks/>
            </p:cNvSpPr>
            <p:nvPr/>
          </p:nvSpPr>
          <p:spPr bwMode="auto">
            <a:xfrm>
              <a:off x="1063208" y="2444788"/>
              <a:ext cx="3271519" cy="45719"/>
            </a:xfrm>
            <a:custGeom>
              <a:avLst/>
              <a:gdLst>
                <a:gd name="T0" fmla="*/ 0 w 13170"/>
                <a:gd name="T1" fmla="*/ 45719 h 1"/>
                <a:gd name="T2" fmla="*/ 204190 w 13170"/>
                <a:gd name="T3" fmla="*/ 45719 h 1"/>
                <a:gd name="T4" fmla="*/ 408629 w 13170"/>
                <a:gd name="T5" fmla="*/ 45719 h 1"/>
                <a:gd name="T6" fmla="*/ 613068 w 13170"/>
                <a:gd name="T7" fmla="*/ 45719 h 1"/>
                <a:gd name="T8" fmla="*/ 817507 w 13170"/>
                <a:gd name="T9" fmla="*/ 45719 h 1"/>
                <a:gd name="T10" fmla="*/ 1021946 w 13170"/>
                <a:gd name="T11" fmla="*/ 45719 h 1"/>
                <a:gd name="T12" fmla="*/ 1226385 w 13170"/>
                <a:gd name="T13" fmla="*/ 0 h 1"/>
                <a:gd name="T14" fmla="*/ 1430824 w 13170"/>
                <a:gd name="T15" fmla="*/ 0 h 1"/>
                <a:gd name="T16" fmla="*/ 1635014 w 13170"/>
                <a:gd name="T17" fmla="*/ 0 h 1"/>
                <a:gd name="T18" fmla="*/ 1839702 w 13170"/>
                <a:gd name="T19" fmla="*/ 0 h 1"/>
                <a:gd name="T20" fmla="*/ 2044389 w 13170"/>
                <a:gd name="T21" fmla="*/ 0 h 1"/>
                <a:gd name="T22" fmla="*/ 2248579 w 13170"/>
                <a:gd name="T23" fmla="*/ 0 h 1"/>
                <a:gd name="T24" fmla="*/ 2453267 w 13170"/>
                <a:gd name="T25" fmla="*/ 0 h 1"/>
                <a:gd name="T26" fmla="*/ 2657706 w 13170"/>
                <a:gd name="T27" fmla="*/ 0 h 1"/>
                <a:gd name="T28" fmla="*/ 2862393 w 13170"/>
                <a:gd name="T29" fmla="*/ 0 h 1"/>
                <a:gd name="T30" fmla="*/ 3067080 w 13170"/>
                <a:gd name="T31" fmla="*/ 0 h 1"/>
                <a:gd name="T32" fmla="*/ 3271519 w 13170"/>
                <a:gd name="T33" fmla="*/ 0 h 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170" h="1">
                  <a:moveTo>
                    <a:pt x="0" y="1"/>
                  </a:moveTo>
                  <a:lnTo>
                    <a:pt x="822" y="1"/>
                  </a:lnTo>
                  <a:lnTo>
                    <a:pt x="1645" y="1"/>
                  </a:lnTo>
                  <a:lnTo>
                    <a:pt x="2468" y="1"/>
                  </a:lnTo>
                  <a:lnTo>
                    <a:pt x="3291" y="1"/>
                  </a:lnTo>
                  <a:lnTo>
                    <a:pt x="4114" y="1"/>
                  </a:lnTo>
                  <a:lnTo>
                    <a:pt x="4937" y="0"/>
                  </a:lnTo>
                  <a:lnTo>
                    <a:pt x="5760" y="0"/>
                  </a:lnTo>
                  <a:lnTo>
                    <a:pt x="6582" y="0"/>
                  </a:lnTo>
                  <a:lnTo>
                    <a:pt x="7406" y="0"/>
                  </a:lnTo>
                  <a:lnTo>
                    <a:pt x="8230" y="0"/>
                  </a:lnTo>
                  <a:lnTo>
                    <a:pt x="9052" y="0"/>
                  </a:lnTo>
                  <a:lnTo>
                    <a:pt x="9876" y="0"/>
                  </a:lnTo>
                  <a:lnTo>
                    <a:pt x="10699" y="0"/>
                  </a:lnTo>
                  <a:lnTo>
                    <a:pt x="11523" y="0"/>
                  </a:lnTo>
                  <a:lnTo>
                    <a:pt x="12347" y="0"/>
                  </a:lnTo>
                  <a:lnTo>
                    <a:pt x="13170" y="0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62" name="Freeform 28"/>
            <p:cNvSpPr>
              <a:spLocks/>
            </p:cNvSpPr>
            <p:nvPr/>
          </p:nvSpPr>
          <p:spPr bwMode="auto">
            <a:xfrm>
              <a:off x="1033557" y="2368588"/>
              <a:ext cx="3126426" cy="45719"/>
            </a:xfrm>
            <a:custGeom>
              <a:avLst/>
              <a:gdLst>
                <a:gd name="T0" fmla="*/ 0 w 12585"/>
                <a:gd name="T1" fmla="*/ 0 h 45719"/>
                <a:gd name="T2" fmla="*/ 195510 w 12585"/>
                <a:gd name="T3" fmla="*/ 0 h 45719"/>
                <a:gd name="T4" fmla="*/ 390524 w 12585"/>
                <a:gd name="T5" fmla="*/ 0 h 45719"/>
                <a:gd name="T6" fmla="*/ 586034 w 12585"/>
                <a:gd name="T7" fmla="*/ 0 h 45719"/>
                <a:gd name="T8" fmla="*/ 781296 w 12585"/>
                <a:gd name="T9" fmla="*/ 0 h 45719"/>
                <a:gd name="T10" fmla="*/ 976806 w 12585"/>
                <a:gd name="T11" fmla="*/ 0 h 45719"/>
                <a:gd name="T12" fmla="*/ 1172068 w 12585"/>
                <a:gd name="T13" fmla="*/ 0 h 45719"/>
                <a:gd name="T14" fmla="*/ 1367330 w 12585"/>
                <a:gd name="T15" fmla="*/ 0 h 45719"/>
                <a:gd name="T16" fmla="*/ 1562592 w 12585"/>
                <a:gd name="T17" fmla="*/ 0 h 45719"/>
                <a:gd name="T18" fmla="*/ 1758102 w 12585"/>
                <a:gd name="T19" fmla="*/ 0 h 45719"/>
                <a:gd name="T20" fmla="*/ 1953364 w 12585"/>
                <a:gd name="T21" fmla="*/ 0 h 45719"/>
                <a:gd name="T22" fmla="*/ 2149123 w 12585"/>
                <a:gd name="T23" fmla="*/ 0 h 45719"/>
                <a:gd name="T24" fmla="*/ 2344633 w 12585"/>
                <a:gd name="T25" fmla="*/ 0 h 45719"/>
                <a:gd name="T26" fmla="*/ 2539895 w 12585"/>
                <a:gd name="T27" fmla="*/ 0 h 45719"/>
                <a:gd name="T28" fmla="*/ 2735654 w 12585"/>
                <a:gd name="T29" fmla="*/ 0 h 45719"/>
                <a:gd name="T30" fmla="*/ 2930916 w 12585"/>
                <a:gd name="T31" fmla="*/ 0 h 45719"/>
                <a:gd name="T32" fmla="*/ 3126426 w 12585"/>
                <a:gd name="T33" fmla="*/ 0 h 457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585" h="45719">
                  <a:moveTo>
                    <a:pt x="0" y="0"/>
                  </a:moveTo>
                  <a:lnTo>
                    <a:pt x="787" y="0"/>
                  </a:lnTo>
                  <a:lnTo>
                    <a:pt x="1572" y="0"/>
                  </a:lnTo>
                  <a:lnTo>
                    <a:pt x="2359" y="0"/>
                  </a:lnTo>
                  <a:lnTo>
                    <a:pt x="3145" y="0"/>
                  </a:lnTo>
                  <a:lnTo>
                    <a:pt x="3932" y="0"/>
                  </a:lnTo>
                  <a:lnTo>
                    <a:pt x="4718" y="0"/>
                  </a:lnTo>
                  <a:lnTo>
                    <a:pt x="5504" y="0"/>
                  </a:lnTo>
                  <a:lnTo>
                    <a:pt x="6290" y="0"/>
                  </a:lnTo>
                  <a:lnTo>
                    <a:pt x="7077" y="0"/>
                  </a:lnTo>
                  <a:lnTo>
                    <a:pt x="7863" y="0"/>
                  </a:lnTo>
                  <a:lnTo>
                    <a:pt x="8651" y="0"/>
                  </a:lnTo>
                  <a:lnTo>
                    <a:pt x="9438" y="0"/>
                  </a:lnTo>
                  <a:lnTo>
                    <a:pt x="10224" y="0"/>
                  </a:lnTo>
                  <a:lnTo>
                    <a:pt x="11012" y="0"/>
                  </a:lnTo>
                  <a:lnTo>
                    <a:pt x="11798" y="0"/>
                  </a:lnTo>
                  <a:lnTo>
                    <a:pt x="12585" y="0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63" name="AutoShape 29"/>
            <p:cNvSpPr>
              <a:spLocks noChangeAspect="1" noChangeArrowheads="1" noTextEdit="1"/>
            </p:cNvSpPr>
            <p:nvPr/>
          </p:nvSpPr>
          <p:spPr bwMode="auto">
            <a:xfrm>
              <a:off x="741305" y="1628814"/>
              <a:ext cx="4213621" cy="1031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64" name="Freeform 30"/>
            <p:cNvSpPr>
              <a:spLocks/>
            </p:cNvSpPr>
            <p:nvPr/>
          </p:nvSpPr>
          <p:spPr bwMode="auto">
            <a:xfrm>
              <a:off x="1006027" y="2295563"/>
              <a:ext cx="2991274" cy="45719"/>
            </a:xfrm>
            <a:custGeom>
              <a:avLst/>
              <a:gdLst>
                <a:gd name="T0" fmla="*/ 0 w 12044"/>
                <a:gd name="T1" fmla="*/ 0 h 45719"/>
                <a:gd name="T2" fmla="*/ 186768 w 12044"/>
                <a:gd name="T3" fmla="*/ 0 h 45719"/>
                <a:gd name="T4" fmla="*/ 373785 w 12044"/>
                <a:gd name="T5" fmla="*/ 0 h 45719"/>
                <a:gd name="T6" fmla="*/ 560553 w 12044"/>
                <a:gd name="T7" fmla="*/ 0 h 45719"/>
                <a:gd name="T8" fmla="*/ 747570 w 12044"/>
                <a:gd name="T9" fmla="*/ 0 h 45719"/>
                <a:gd name="T10" fmla="*/ 934338 w 12044"/>
                <a:gd name="T11" fmla="*/ 0 h 45719"/>
                <a:gd name="T12" fmla="*/ 1121355 w 12044"/>
                <a:gd name="T13" fmla="*/ 0 h 45719"/>
                <a:gd name="T14" fmla="*/ 1308372 w 12044"/>
                <a:gd name="T15" fmla="*/ 0 h 45719"/>
                <a:gd name="T16" fmla="*/ 1495140 w 12044"/>
                <a:gd name="T17" fmla="*/ 0 h 45719"/>
                <a:gd name="T18" fmla="*/ 1682157 w 12044"/>
                <a:gd name="T19" fmla="*/ 0 h 45719"/>
                <a:gd name="T20" fmla="*/ 1869174 w 12044"/>
                <a:gd name="T21" fmla="*/ 0 h 45719"/>
                <a:gd name="T22" fmla="*/ 2056190 w 12044"/>
                <a:gd name="T23" fmla="*/ 0 h 45719"/>
                <a:gd name="T24" fmla="*/ 2243207 w 12044"/>
                <a:gd name="T25" fmla="*/ 0 h 45719"/>
                <a:gd name="T26" fmla="*/ 2430224 w 12044"/>
                <a:gd name="T27" fmla="*/ 0 h 45719"/>
                <a:gd name="T28" fmla="*/ 2617241 w 12044"/>
                <a:gd name="T29" fmla="*/ 0 h 45719"/>
                <a:gd name="T30" fmla="*/ 2804506 w 12044"/>
                <a:gd name="T31" fmla="*/ 0 h 45719"/>
                <a:gd name="T32" fmla="*/ 2991274 w 12044"/>
                <a:gd name="T33" fmla="*/ 0 h 457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044" h="45719">
                  <a:moveTo>
                    <a:pt x="0" y="0"/>
                  </a:moveTo>
                  <a:lnTo>
                    <a:pt x="752" y="0"/>
                  </a:lnTo>
                  <a:lnTo>
                    <a:pt x="1505" y="0"/>
                  </a:lnTo>
                  <a:lnTo>
                    <a:pt x="2257" y="0"/>
                  </a:lnTo>
                  <a:lnTo>
                    <a:pt x="3010" y="0"/>
                  </a:lnTo>
                  <a:lnTo>
                    <a:pt x="3762" y="0"/>
                  </a:lnTo>
                  <a:lnTo>
                    <a:pt x="4515" y="0"/>
                  </a:lnTo>
                  <a:lnTo>
                    <a:pt x="5268" y="0"/>
                  </a:lnTo>
                  <a:lnTo>
                    <a:pt x="6020" y="0"/>
                  </a:lnTo>
                  <a:lnTo>
                    <a:pt x="6773" y="0"/>
                  </a:lnTo>
                  <a:lnTo>
                    <a:pt x="7526" y="0"/>
                  </a:lnTo>
                  <a:lnTo>
                    <a:pt x="8279" y="0"/>
                  </a:lnTo>
                  <a:lnTo>
                    <a:pt x="9032" y="0"/>
                  </a:lnTo>
                  <a:lnTo>
                    <a:pt x="9785" y="0"/>
                  </a:lnTo>
                  <a:lnTo>
                    <a:pt x="10538" y="0"/>
                  </a:lnTo>
                  <a:lnTo>
                    <a:pt x="11292" y="0"/>
                  </a:lnTo>
                  <a:lnTo>
                    <a:pt x="12044" y="0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65" name="Freeform 31"/>
            <p:cNvSpPr>
              <a:spLocks/>
            </p:cNvSpPr>
            <p:nvPr/>
          </p:nvSpPr>
          <p:spPr bwMode="auto">
            <a:xfrm>
              <a:off x="934022" y="2116175"/>
              <a:ext cx="2653389" cy="45719"/>
            </a:xfrm>
            <a:custGeom>
              <a:avLst/>
              <a:gdLst>
                <a:gd name="T0" fmla="*/ 0 w 10678"/>
                <a:gd name="T1" fmla="*/ 0 h 3"/>
                <a:gd name="T2" fmla="*/ 165744 w 10678"/>
                <a:gd name="T3" fmla="*/ 15240 h 3"/>
                <a:gd name="T4" fmla="*/ 331487 w 10678"/>
                <a:gd name="T5" fmla="*/ 15240 h 3"/>
                <a:gd name="T6" fmla="*/ 497231 w 10678"/>
                <a:gd name="T7" fmla="*/ 15240 h 3"/>
                <a:gd name="T8" fmla="*/ 662726 w 10678"/>
                <a:gd name="T9" fmla="*/ 15240 h 3"/>
                <a:gd name="T10" fmla="*/ 828718 w 10678"/>
                <a:gd name="T11" fmla="*/ 15240 h 3"/>
                <a:gd name="T12" fmla="*/ 994462 w 10678"/>
                <a:gd name="T13" fmla="*/ 15240 h 3"/>
                <a:gd name="T14" fmla="*/ 1160454 w 10678"/>
                <a:gd name="T15" fmla="*/ 15240 h 3"/>
                <a:gd name="T16" fmla="*/ 1326198 w 10678"/>
                <a:gd name="T17" fmla="*/ 30479 h 3"/>
                <a:gd name="T18" fmla="*/ 1491941 w 10678"/>
                <a:gd name="T19" fmla="*/ 30479 h 3"/>
                <a:gd name="T20" fmla="*/ 1657933 w 10678"/>
                <a:gd name="T21" fmla="*/ 30479 h 3"/>
                <a:gd name="T22" fmla="*/ 1823677 w 10678"/>
                <a:gd name="T23" fmla="*/ 30479 h 3"/>
                <a:gd name="T24" fmla="*/ 1989421 w 10678"/>
                <a:gd name="T25" fmla="*/ 30479 h 3"/>
                <a:gd name="T26" fmla="*/ 2155413 w 10678"/>
                <a:gd name="T27" fmla="*/ 30479 h 3"/>
                <a:gd name="T28" fmla="*/ 2321405 w 10678"/>
                <a:gd name="T29" fmla="*/ 30479 h 3"/>
                <a:gd name="T30" fmla="*/ 2487397 w 10678"/>
                <a:gd name="T31" fmla="*/ 45719 h 3"/>
                <a:gd name="T32" fmla="*/ 2653389 w 10678"/>
                <a:gd name="T33" fmla="*/ 45719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678" h="3">
                  <a:moveTo>
                    <a:pt x="0" y="0"/>
                  </a:moveTo>
                  <a:lnTo>
                    <a:pt x="667" y="1"/>
                  </a:lnTo>
                  <a:lnTo>
                    <a:pt x="1334" y="1"/>
                  </a:lnTo>
                  <a:lnTo>
                    <a:pt x="2001" y="1"/>
                  </a:lnTo>
                  <a:lnTo>
                    <a:pt x="2667" y="1"/>
                  </a:lnTo>
                  <a:lnTo>
                    <a:pt x="3335" y="1"/>
                  </a:lnTo>
                  <a:lnTo>
                    <a:pt x="4002" y="1"/>
                  </a:lnTo>
                  <a:lnTo>
                    <a:pt x="4670" y="1"/>
                  </a:lnTo>
                  <a:lnTo>
                    <a:pt x="5337" y="2"/>
                  </a:lnTo>
                  <a:lnTo>
                    <a:pt x="6004" y="2"/>
                  </a:lnTo>
                  <a:lnTo>
                    <a:pt x="6672" y="2"/>
                  </a:lnTo>
                  <a:lnTo>
                    <a:pt x="7339" y="2"/>
                  </a:lnTo>
                  <a:lnTo>
                    <a:pt x="8006" y="2"/>
                  </a:lnTo>
                  <a:lnTo>
                    <a:pt x="8674" y="2"/>
                  </a:lnTo>
                  <a:lnTo>
                    <a:pt x="9342" y="2"/>
                  </a:lnTo>
                  <a:lnTo>
                    <a:pt x="10010" y="3"/>
                  </a:lnTo>
                  <a:lnTo>
                    <a:pt x="10678" y="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66" name="Freeform 32"/>
            <p:cNvSpPr>
              <a:spLocks/>
            </p:cNvSpPr>
            <p:nvPr/>
          </p:nvSpPr>
          <p:spPr bwMode="auto">
            <a:xfrm>
              <a:off x="878961" y="1971713"/>
              <a:ext cx="2381093" cy="45719"/>
            </a:xfrm>
            <a:custGeom>
              <a:avLst/>
              <a:gdLst>
                <a:gd name="T0" fmla="*/ 0 w 9588"/>
                <a:gd name="T1" fmla="*/ 0 h 3"/>
                <a:gd name="T2" fmla="*/ 148508 w 9588"/>
                <a:gd name="T3" fmla="*/ 0 h 3"/>
                <a:gd name="T4" fmla="*/ 297264 w 9588"/>
                <a:gd name="T5" fmla="*/ 0 h 3"/>
                <a:gd name="T6" fmla="*/ 446020 w 9588"/>
                <a:gd name="T7" fmla="*/ 0 h 3"/>
                <a:gd name="T8" fmla="*/ 594777 w 9588"/>
                <a:gd name="T9" fmla="*/ 0 h 3"/>
                <a:gd name="T10" fmla="*/ 743781 w 9588"/>
                <a:gd name="T11" fmla="*/ 0 h 3"/>
                <a:gd name="T12" fmla="*/ 892537 w 9588"/>
                <a:gd name="T13" fmla="*/ 0 h 3"/>
                <a:gd name="T14" fmla="*/ 1041294 w 9588"/>
                <a:gd name="T15" fmla="*/ 15240 h 3"/>
                <a:gd name="T16" fmla="*/ 1190050 w 9588"/>
                <a:gd name="T17" fmla="*/ 15240 h 3"/>
                <a:gd name="T18" fmla="*/ 1338806 w 9588"/>
                <a:gd name="T19" fmla="*/ 15240 h 3"/>
                <a:gd name="T20" fmla="*/ 1487562 w 9588"/>
                <a:gd name="T21" fmla="*/ 15240 h 3"/>
                <a:gd name="T22" fmla="*/ 1636318 w 9588"/>
                <a:gd name="T23" fmla="*/ 15240 h 3"/>
                <a:gd name="T24" fmla="*/ 1785323 w 9588"/>
                <a:gd name="T25" fmla="*/ 30479 h 3"/>
                <a:gd name="T26" fmla="*/ 1934079 w 9588"/>
                <a:gd name="T27" fmla="*/ 30479 h 3"/>
                <a:gd name="T28" fmla="*/ 2083084 w 9588"/>
                <a:gd name="T29" fmla="*/ 30479 h 3"/>
                <a:gd name="T30" fmla="*/ 2232088 w 9588"/>
                <a:gd name="T31" fmla="*/ 30479 h 3"/>
                <a:gd name="T32" fmla="*/ 2381093 w 9588"/>
                <a:gd name="T33" fmla="*/ 45719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588" h="3">
                  <a:moveTo>
                    <a:pt x="0" y="0"/>
                  </a:moveTo>
                  <a:lnTo>
                    <a:pt x="598" y="0"/>
                  </a:lnTo>
                  <a:lnTo>
                    <a:pt x="1197" y="0"/>
                  </a:lnTo>
                  <a:lnTo>
                    <a:pt x="1796" y="0"/>
                  </a:lnTo>
                  <a:lnTo>
                    <a:pt x="2395" y="0"/>
                  </a:lnTo>
                  <a:lnTo>
                    <a:pt x="2995" y="0"/>
                  </a:lnTo>
                  <a:lnTo>
                    <a:pt x="3594" y="0"/>
                  </a:lnTo>
                  <a:lnTo>
                    <a:pt x="4193" y="1"/>
                  </a:lnTo>
                  <a:lnTo>
                    <a:pt x="4792" y="1"/>
                  </a:lnTo>
                  <a:lnTo>
                    <a:pt x="5391" y="1"/>
                  </a:lnTo>
                  <a:lnTo>
                    <a:pt x="5990" y="1"/>
                  </a:lnTo>
                  <a:lnTo>
                    <a:pt x="6589" y="1"/>
                  </a:lnTo>
                  <a:lnTo>
                    <a:pt x="7189" y="2"/>
                  </a:lnTo>
                  <a:lnTo>
                    <a:pt x="7788" y="2"/>
                  </a:lnTo>
                  <a:lnTo>
                    <a:pt x="8388" y="2"/>
                  </a:lnTo>
                  <a:lnTo>
                    <a:pt x="8988" y="2"/>
                  </a:lnTo>
                  <a:lnTo>
                    <a:pt x="9588" y="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67" name="Freeform 33"/>
            <p:cNvSpPr>
              <a:spLocks/>
            </p:cNvSpPr>
            <p:nvPr/>
          </p:nvSpPr>
          <p:spPr bwMode="auto">
            <a:xfrm>
              <a:off x="862019" y="1932024"/>
              <a:ext cx="2303579" cy="45719"/>
            </a:xfrm>
            <a:custGeom>
              <a:avLst/>
              <a:gdLst>
                <a:gd name="T0" fmla="*/ 0 w 9276"/>
                <a:gd name="T1" fmla="*/ 0 h 3"/>
                <a:gd name="T2" fmla="*/ 144036 w 9276"/>
                <a:gd name="T3" fmla="*/ 0 h 3"/>
                <a:gd name="T4" fmla="*/ 287575 w 9276"/>
                <a:gd name="T5" fmla="*/ 0 h 3"/>
                <a:gd name="T6" fmla="*/ 431611 w 9276"/>
                <a:gd name="T7" fmla="*/ 0 h 3"/>
                <a:gd name="T8" fmla="*/ 575398 w 9276"/>
                <a:gd name="T9" fmla="*/ 0 h 3"/>
                <a:gd name="T10" fmla="*/ 719434 w 9276"/>
                <a:gd name="T11" fmla="*/ 15240 h 3"/>
                <a:gd name="T12" fmla="*/ 863470 w 9276"/>
                <a:gd name="T13" fmla="*/ 15240 h 3"/>
                <a:gd name="T14" fmla="*/ 1007257 w 9276"/>
                <a:gd name="T15" fmla="*/ 15240 h 3"/>
                <a:gd name="T16" fmla="*/ 1151293 w 9276"/>
                <a:gd name="T17" fmla="*/ 15240 h 3"/>
                <a:gd name="T18" fmla="*/ 1295329 w 9276"/>
                <a:gd name="T19" fmla="*/ 15240 h 3"/>
                <a:gd name="T20" fmla="*/ 1439116 w 9276"/>
                <a:gd name="T21" fmla="*/ 15240 h 3"/>
                <a:gd name="T22" fmla="*/ 1583152 w 9276"/>
                <a:gd name="T23" fmla="*/ 15240 h 3"/>
                <a:gd name="T24" fmla="*/ 1726939 w 9276"/>
                <a:gd name="T25" fmla="*/ 30479 h 3"/>
                <a:gd name="T26" fmla="*/ 1870975 w 9276"/>
                <a:gd name="T27" fmla="*/ 30479 h 3"/>
                <a:gd name="T28" fmla="*/ 2015259 w 9276"/>
                <a:gd name="T29" fmla="*/ 30479 h 3"/>
                <a:gd name="T30" fmla="*/ 2159295 w 9276"/>
                <a:gd name="T31" fmla="*/ 30479 h 3"/>
                <a:gd name="T32" fmla="*/ 2303579 w 9276"/>
                <a:gd name="T33" fmla="*/ 45719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276" h="3">
                  <a:moveTo>
                    <a:pt x="0" y="0"/>
                  </a:moveTo>
                  <a:lnTo>
                    <a:pt x="580" y="0"/>
                  </a:lnTo>
                  <a:lnTo>
                    <a:pt x="1158" y="0"/>
                  </a:lnTo>
                  <a:lnTo>
                    <a:pt x="1738" y="0"/>
                  </a:lnTo>
                  <a:lnTo>
                    <a:pt x="2317" y="0"/>
                  </a:lnTo>
                  <a:lnTo>
                    <a:pt x="2897" y="1"/>
                  </a:lnTo>
                  <a:lnTo>
                    <a:pt x="3477" y="1"/>
                  </a:lnTo>
                  <a:lnTo>
                    <a:pt x="4056" y="1"/>
                  </a:lnTo>
                  <a:lnTo>
                    <a:pt x="4636" y="1"/>
                  </a:lnTo>
                  <a:lnTo>
                    <a:pt x="5216" y="1"/>
                  </a:lnTo>
                  <a:lnTo>
                    <a:pt x="5795" y="1"/>
                  </a:lnTo>
                  <a:lnTo>
                    <a:pt x="6375" y="1"/>
                  </a:lnTo>
                  <a:lnTo>
                    <a:pt x="6954" y="2"/>
                  </a:lnTo>
                  <a:lnTo>
                    <a:pt x="7534" y="2"/>
                  </a:lnTo>
                  <a:lnTo>
                    <a:pt x="8115" y="2"/>
                  </a:lnTo>
                  <a:lnTo>
                    <a:pt x="8695" y="2"/>
                  </a:lnTo>
                  <a:lnTo>
                    <a:pt x="9276" y="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68" name="Freeform 34"/>
            <p:cNvSpPr>
              <a:spLocks/>
            </p:cNvSpPr>
            <p:nvPr/>
          </p:nvSpPr>
          <p:spPr bwMode="auto">
            <a:xfrm>
              <a:off x="743424" y="1628814"/>
              <a:ext cx="403475" cy="899951"/>
            </a:xfrm>
            <a:custGeom>
              <a:avLst/>
              <a:gdLst>
                <a:gd name="T0" fmla="*/ 0 w 1628"/>
                <a:gd name="T1" fmla="*/ 0 h 6223"/>
                <a:gd name="T2" fmla="*/ 13135 w 1628"/>
                <a:gd name="T3" fmla="*/ 28923 h 6223"/>
                <a:gd name="T4" fmla="*/ 27014 w 1628"/>
                <a:gd name="T5" fmla="*/ 59438 h 6223"/>
                <a:gd name="T6" fmla="*/ 41388 w 1628"/>
                <a:gd name="T7" fmla="*/ 91832 h 6223"/>
                <a:gd name="T8" fmla="*/ 56506 w 1628"/>
                <a:gd name="T9" fmla="*/ 126106 h 6223"/>
                <a:gd name="T10" fmla="*/ 72616 w 1628"/>
                <a:gd name="T11" fmla="*/ 161971 h 6223"/>
                <a:gd name="T12" fmla="*/ 89716 w 1628"/>
                <a:gd name="T13" fmla="*/ 199571 h 6223"/>
                <a:gd name="T14" fmla="*/ 107560 w 1628"/>
                <a:gd name="T15" fmla="*/ 239630 h 6223"/>
                <a:gd name="T16" fmla="*/ 126148 w 1628"/>
                <a:gd name="T17" fmla="*/ 281424 h 6223"/>
                <a:gd name="T18" fmla="*/ 152171 w 1628"/>
                <a:gd name="T19" fmla="*/ 339127 h 6223"/>
                <a:gd name="T20" fmla="*/ 180176 w 1628"/>
                <a:gd name="T21" fmla="*/ 401746 h 6223"/>
                <a:gd name="T22" fmla="*/ 210412 w 1628"/>
                <a:gd name="T23" fmla="*/ 469716 h 6223"/>
                <a:gd name="T24" fmla="*/ 243622 w 1628"/>
                <a:gd name="T25" fmla="*/ 543181 h 6223"/>
                <a:gd name="T26" fmla="*/ 279062 w 1628"/>
                <a:gd name="T27" fmla="*/ 622576 h 6223"/>
                <a:gd name="T28" fmla="*/ 317476 w 1628"/>
                <a:gd name="T29" fmla="*/ 708334 h 6223"/>
                <a:gd name="T30" fmla="*/ 358865 w 1628"/>
                <a:gd name="T31" fmla="*/ 800599 h 6223"/>
                <a:gd name="T32" fmla="*/ 403475 w 1628"/>
                <a:gd name="T33" fmla="*/ 899951 h 62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28" h="6223">
                  <a:moveTo>
                    <a:pt x="0" y="0"/>
                  </a:moveTo>
                  <a:lnTo>
                    <a:pt x="53" y="200"/>
                  </a:lnTo>
                  <a:lnTo>
                    <a:pt x="109" y="411"/>
                  </a:lnTo>
                  <a:lnTo>
                    <a:pt x="167" y="635"/>
                  </a:lnTo>
                  <a:lnTo>
                    <a:pt x="228" y="872"/>
                  </a:lnTo>
                  <a:lnTo>
                    <a:pt x="293" y="1120"/>
                  </a:lnTo>
                  <a:lnTo>
                    <a:pt x="362" y="1380"/>
                  </a:lnTo>
                  <a:lnTo>
                    <a:pt x="434" y="1657"/>
                  </a:lnTo>
                  <a:lnTo>
                    <a:pt x="509" y="1946"/>
                  </a:lnTo>
                  <a:lnTo>
                    <a:pt x="614" y="2345"/>
                  </a:lnTo>
                  <a:lnTo>
                    <a:pt x="727" y="2778"/>
                  </a:lnTo>
                  <a:lnTo>
                    <a:pt x="849" y="3248"/>
                  </a:lnTo>
                  <a:lnTo>
                    <a:pt x="983" y="3756"/>
                  </a:lnTo>
                  <a:lnTo>
                    <a:pt x="1126" y="4305"/>
                  </a:lnTo>
                  <a:lnTo>
                    <a:pt x="1281" y="4898"/>
                  </a:lnTo>
                  <a:lnTo>
                    <a:pt x="1448" y="5536"/>
                  </a:lnTo>
                  <a:lnTo>
                    <a:pt x="1628" y="622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69" name="Freeform 35"/>
            <p:cNvSpPr>
              <a:spLocks/>
            </p:cNvSpPr>
            <p:nvPr/>
          </p:nvSpPr>
          <p:spPr bwMode="auto">
            <a:xfrm>
              <a:off x="866253" y="1628814"/>
              <a:ext cx="542604" cy="899951"/>
            </a:xfrm>
            <a:custGeom>
              <a:avLst/>
              <a:gdLst>
                <a:gd name="T0" fmla="*/ 0 w 2182"/>
                <a:gd name="T1" fmla="*/ 0 h 6223"/>
                <a:gd name="T2" fmla="*/ 17407 w 2182"/>
                <a:gd name="T3" fmla="*/ 28923 h 6223"/>
                <a:gd name="T4" fmla="*/ 35809 w 2182"/>
                <a:gd name="T5" fmla="*/ 59438 h 6223"/>
                <a:gd name="T6" fmla="*/ 55205 w 2182"/>
                <a:gd name="T7" fmla="*/ 91832 h 6223"/>
                <a:gd name="T8" fmla="*/ 75845 w 2182"/>
                <a:gd name="T9" fmla="*/ 126106 h 6223"/>
                <a:gd name="T10" fmla="*/ 97728 w 2182"/>
                <a:gd name="T11" fmla="*/ 161971 h 6223"/>
                <a:gd name="T12" fmla="*/ 120358 w 2182"/>
                <a:gd name="T13" fmla="*/ 199716 h 6223"/>
                <a:gd name="T14" fmla="*/ 144479 w 2182"/>
                <a:gd name="T15" fmla="*/ 239630 h 6223"/>
                <a:gd name="T16" fmla="*/ 169595 w 2182"/>
                <a:gd name="T17" fmla="*/ 281424 h 6223"/>
                <a:gd name="T18" fmla="*/ 204409 w 2182"/>
                <a:gd name="T19" fmla="*/ 339127 h 6223"/>
                <a:gd name="T20" fmla="*/ 242207 w 2182"/>
                <a:gd name="T21" fmla="*/ 401746 h 6223"/>
                <a:gd name="T22" fmla="*/ 282990 w 2182"/>
                <a:gd name="T23" fmla="*/ 469716 h 6223"/>
                <a:gd name="T24" fmla="*/ 327502 w 2182"/>
                <a:gd name="T25" fmla="*/ 543181 h 6223"/>
                <a:gd name="T26" fmla="*/ 375247 w 2182"/>
                <a:gd name="T27" fmla="*/ 622720 h 6223"/>
                <a:gd name="T28" fmla="*/ 427220 w 2182"/>
                <a:gd name="T29" fmla="*/ 708334 h 6223"/>
                <a:gd name="T30" fmla="*/ 482923 w 2182"/>
                <a:gd name="T31" fmla="*/ 800599 h 6223"/>
                <a:gd name="T32" fmla="*/ 542604 w 2182"/>
                <a:gd name="T33" fmla="*/ 899951 h 62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82" h="6223">
                  <a:moveTo>
                    <a:pt x="0" y="0"/>
                  </a:moveTo>
                  <a:lnTo>
                    <a:pt x="70" y="200"/>
                  </a:lnTo>
                  <a:lnTo>
                    <a:pt x="144" y="411"/>
                  </a:lnTo>
                  <a:lnTo>
                    <a:pt x="222" y="635"/>
                  </a:lnTo>
                  <a:lnTo>
                    <a:pt x="305" y="872"/>
                  </a:lnTo>
                  <a:lnTo>
                    <a:pt x="393" y="1120"/>
                  </a:lnTo>
                  <a:lnTo>
                    <a:pt x="484" y="1381"/>
                  </a:lnTo>
                  <a:lnTo>
                    <a:pt x="581" y="1657"/>
                  </a:lnTo>
                  <a:lnTo>
                    <a:pt x="682" y="1946"/>
                  </a:lnTo>
                  <a:lnTo>
                    <a:pt x="822" y="2345"/>
                  </a:lnTo>
                  <a:lnTo>
                    <a:pt x="974" y="2778"/>
                  </a:lnTo>
                  <a:lnTo>
                    <a:pt x="1138" y="3248"/>
                  </a:lnTo>
                  <a:lnTo>
                    <a:pt x="1317" y="3756"/>
                  </a:lnTo>
                  <a:lnTo>
                    <a:pt x="1509" y="4306"/>
                  </a:lnTo>
                  <a:lnTo>
                    <a:pt x="1718" y="4898"/>
                  </a:lnTo>
                  <a:lnTo>
                    <a:pt x="1942" y="5536"/>
                  </a:lnTo>
                  <a:lnTo>
                    <a:pt x="2182" y="622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69670" name="Picture 36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0164"/>
            <a:stretch>
              <a:fillRect/>
            </a:stretch>
          </p:blipFill>
          <p:spPr bwMode="auto">
            <a:xfrm>
              <a:off x="749845" y="3789439"/>
              <a:ext cx="9661515" cy="243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9671" name="Group 37"/>
            <p:cNvGrpSpPr>
              <a:grpSpLocks/>
            </p:cNvGrpSpPr>
            <p:nvPr/>
          </p:nvGrpSpPr>
          <p:grpSpPr bwMode="auto">
            <a:xfrm>
              <a:off x="6829892" y="1473241"/>
              <a:ext cx="4901315" cy="1469574"/>
              <a:chOff x="3620" y="1196"/>
              <a:chExt cx="2883" cy="1246"/>
            </a:xfrm>
          </p:grpSpPr>
          <p:pic>
            <p:nvPicPr>
              <p:cNvPr id="69768" name="Picture 38" descr="Bild1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BBE0E3"/>
                  </a:clrFrom>
                  <a:clrTo>
                    <a:srgbClr val="BBE0E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0" y="1196"/>
                <a:ext cx="2883" cy="1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69769" name="Object 39"/>
              <p:cNvGraphicFramePr>
                <a:graphicFrameLocks noChangeAspect="1"/>
              </p:cNvGraphicFramePr>
              <p:nvPr/>
            </p:nvGraphicFramePr>
            <p:xfrm>
              <a:off x="3987" y="2191"/>
              <a:ext cx="579" cy="2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9796" name="Photo Editor-Foto" r:id="rId7" imgW="1905266" imgH="1114581" progId="">
                      <p:embed/>
                    </p:oleObj>
                  </mc:Choice>
                  <mc:Fallback>
                    <p:oleObj name="Photo Editor-Foto" r:id="rId7" imgW="1905266" imgH="1114581" progId="">
                      <p:embed/>
                      <p:pic>
                        <p:nvPicPr>
                          <p:cNvPr id="0" name="Object 3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87" y="2191"/>
                            <a:ext cx="579" cy="25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75A4AD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9770" name="Object 40"/>
              <p:cNvGraphicFramePr>
                <a:graphicFrameLocks noChangeAspect="1"/>
              </p:cNvGraphicFramePr>
              <p:nvPr/>
            </p:nvGraphicFramePr>
            <p:xfrm>
              <a:off x="5664" y="2177"/>
              <a:ext cx="536" cy="2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9797" name="Photo Editor-Foto" r:id="rId9" imgW="1905266" imgH="1114581" progId="">
                      <p:embed/>
                    </p:oleObj>
                  </mc:Choice>
                  <mc:Fallback>
                    <p:oleObj name="Photo Editor-Foto" r:id="rId9" imgW="1905266" imgH="1114581" progId="">
                      <p:embed/>
                      <p:pic>
                        <p:nvPicPr>
                          <p:cNvPr id="0" name="Object 4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64" y="2177"/>
                            <a:ext cx="536" cy="25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75A4AD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69672" name="Group 41"/>
            <p:cNvGrpSpPr>
              <a:grpSpLocks/>
            </p:cNvGrpSpPr>
            <p:nvPr/>
          </p:nvGrpSpPr>
          <p:grpSpPr bwMode="auto">
            <a:xfrm>
              <a:off x="6200915" y="2387639"/>
              <a:ext cx="3714743" cy="431769"/>
              <a:chOff x="3885" y="1992"/>
              <a:chExt cx="1869" cy="333"/>
            </a:xfrm>
          </p:grpSpPr>
          <p:sp>
            <p:nvSpPr>
              <p:cNvPr id="69766" name="Line 42"/>
              <p:cNvSpPr>
                <a:spLocks noChangeShapeType="1"/>
              </p:cNvSpPr>
              <p:nvPr/>
            </p:nvSpPr>
            <p:spPr bwMode="auto">
              <a:xfrm flipH="1" flipV="1">
                <a:off x="4311" y="1992"/>
                <a:ext cx="1443" cy="0"/>
              </a:xfrm>
              <a:prstGeom prst="line">
                <a:avLst/>
              </a:prstGeom>
              <a:noFill/>
              <a:ln w="508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36000" tIns="46800" rIns="36000" bIns="46800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9767" name="Line 43"/>
              <p:cNvSpPr>
                <a:spLocks noChangeShapeType="1"/>
              </p:cNvSpPr>
              <p:nvPr/>
            </p:nvSpPr>
            <p:spPr bwMode="auto">
              <a:xfrm flipV="1">
                <a:off x="3885" y="1992"/>
                <a:ext cx="426" cy="333"/>
              </a:xfrm>
              <a:prstGeom prst="line">
                <a:avLst/>
              </a:prstGeom>
              <a:noFill/>
              <a:ln w="508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46800" rIns="36000" bIns="46800" anchor="ctr">
                <a:spAutoFit/>
              </a:bodyPr>
              <a:lstStyle/>
              <a:p>
                <a:endParaRPr lang="ru-RU"/>
              </a:p>
            </p:txBody>
          </p:sp>
        </p:grpSp>
        <p:sp>
          <p:nvSpPr>
            <p:cNvPr id="69673" name="Line 44"/>
            <p:cNvSpPr>
              <a:spLocks noChangeShapeType="1"/>
            </p:cNvSpPr>
            <p:nvPr/>
          </p:nvSpPr>
          <p:spPr bwMode="auto">
            <a:xfrm>
              <a:off x="1533350" y="1662150"/>
              <a:ext cx="793034" cy="64505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74" name="Freeform 45"/>
            <p:cNvSpPr>
              <a:spLocks/>
            </p:cNvSpPr>
            <p:nvPr/>
          </p:nvSpPr>
          <p:spPr bwMode="auto">
            <a:xfrm>
              <a:off x="872609" y="1651040"/>
              <a:ext cx="1393277" cy="111844"/>
            </a:xfrm>
            <a:custGeom>
              <a:avLst/>
              <a:gdLst>
                <a:gd name="T0" fmla="*/ 0 w 1651"/>
                <a:gd name="T1" fmla="*/ 0 h 218"/>
                <a:gd name="T2" fmla="*/ 86078 w 1651"/>
                <a:gd name="T3" fmla="*/ 111844 h 218"/>
                <a:gd name="T4" fmla="*/ 1393277 w 1651"/>
                <a:gd name="T5" fmla="*/ 111844 h 218"/>
                <a:gd name="T6" fmla="*/ 1188210 w 1651"/>
                <a:gd name="T7" fmla="*/ 0 h 2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51" h="218">
                  <a:moveTo>
                    <a:pt x="0" y="0"/>
                  </a:moveTo>
                  <a:lnTo>
                    <a:pt x="102" y="218"/>
                  </a:lnTo>
                  <a:lnTo>
                    <a:pt x="1651" y="218"/>
                  </a:lnTo>
                  <a:lnTo>
                    <a:pt x="1408" y="0"/>
                  </a:ln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8" name="Line 46"/>
            <p:cNvSpPr>
              <a:spLocks noChangeShapeType="1"/>
            </p:cNvSpPr>
            <p:nvPr/>
          </p:nvSpPr>
          <p:spPr bwMode="auto">
            <a:xfrm>
              <a:off x="1169566" y="2723751"/>
              <a:ext cx="3797821" cy="0"/>
            </a:xfrm>
            <a:prstGeom prst="line">
              <a:avLst/>
            </a:prstGeom>
            <a:noFill/>
            <a:ln w="9525">
              <a:solidFill>
                <a:srgbClr val="ADBECB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endParaRPr lang="de-DE" sz="1800" kern="0" dirty="0">
                <a:solidFill>
                  <a:srgbClr val="ADBECB"/>
                </a:solidFill>
                <a:latin typeface="Arial" pitchFamily="34" charset="0"/>
                <a:ea typeface="ＭＳ Ｐゴシック" charset="-128"/>
              </a:endParaRPr>
            </a:p>
          </p:txBody>
        </p:sp>
        <p:grpSp>
          <p:nvGrpSpPr>
            <p:cNvPr id="69676" name="Group 47"/>
            <p:cNvGrpSpPr>
              <a:grpSpLocks/>
            </p:cNvGrpSpPr>
            <p:nvPr/>
          </p:nvGrpSpPr>
          <p:grpSpPr bwMode="auto">
            <a:xfrm>
              <a:off x="866253" y="3822741"/>
              <a:ext cx="1850417" cy="710077"/>
              <a:chOff x="154" y="1622"/>
              <a:chExt cx="1209" cy="807"/>
            </a:xfrm>
          </p:grpSpPr>
          <p:sp>
            <p:nvSpPr>
              <p:cNvPr id="69762" name="Freeform 48"/>
              <p:cNvSpPr>
                <a:spLocks/>
              </p:cNvSpPr>
              <p:nvPr/>
            </p:nvSpPr>
            <p:spPr bwMode="auto">
              <a:xfrm>
                <a:off x="154" y="1622"/>
                <a:ext cx="1209" cy="120"/>
              </a:xfrm>
              <a:custGeom>
                <a:avLst/>
                <a:gdLst>
                  <a:gd name="T0" fmla="*/ 0 w 1209"/>
                  <a:gd name="T1" fmla="*/ 0 h 120"/>
                  <a:gd name="T2" fmla="*/ 57 w 1209"/>
                  <a:gd name="T3" fmla="*/ 120 h 120"/>
                  <a:gd name="T4" fmla="*/ 1209 w 1209"/>
                  <a:gd name="T5" fmla="*/ 120 h 120"/>
                  <a:gd name="T6" fmla="*/ 1099 w 1209"/>
                  <a:gd name="T7" fmla="*/ 10 h 12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09" h="120">
                    <a:moveTo>
                      <a:pt x="0" y="0"/>
                    </a:moveTo>
                    <a:lnTo>
                      <a:pt x="57" y="120"/>
                    </a:lnTo>
                    <a:lnTo>
                      <a:pt x="1209" y="120"/>
                    </a:lnTo>
                    <a:lnTo>
                      <a:pt x="1099" y="10"/>
                    </a:ln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763" name="Line 49"/>
              <p:cNvSpPr>
                <a:spLocks noChangeShapeType="1"/>
              </p:cNvSpPr>
              <p:nvPr/>
            </p:nvSpPr>
            <p:spPr bwMode="auto">
              <a:xfrm>
                <a:off x="686" y="1627"/>
                <a:ext cx="86" cy="11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764" name="Line 50"/>
              <p:cNvSpPr>
                <a:spLocks noChangeShapeType="1"/>
              </p:cNvSpPr>
              <p:nvPr/>
            </p:nvSpPr>
            <p:spPr bwMode="auto">
              <a:xfrm>
                <a:off x="355" y="1738"/>
                <a:ext cx="346" cy="69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765" name="Line 51"/>
              <p:cNvSpPr>
                <a:spLocks noChangeShapeType="1"/>
              </p:cNvSpPr>
              <p:nvPr/>
            </p:nvSpPr>
            <p:spPr bwMode="auto">
              <a:xfrm>
                <a:off x="766" y="1734"/>
                <a:ext cx="481" cy="69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9677" name="Group 52"/>
            <p:cNvGrpSpPr>
              <a:grpSpLocks/>
            </p:cNvGrpSpPr>
            <p:nvPr/>
          </p:nvGrpSpPr>
          <p:grpSpPr bwMode="auto">
            <a:xfrm>
              <a:off x="1937846" y="4916526"/>
              <a:ext cx="3901575" cy="620343"/>
              <a:chOff x="810" y="2639"/>
              <a:chExt cx="2555" cy="709"/>
            </a:xfrm>
          </p:grpSpPr>
          <p:sp>
            <p:nvSpPr>
              <p:cNvPr id="69759" name="Freeform 53"/>
              <p:cNvSpPr>
                <a:spLocks/>
              </p:cNvSpPr>
              <p:nvPr/>
            </p:nvSpPr>
            <p:spPr bwMode="auto">
              <a:xfrm>
                <a:off x="810" y="2640"/>
                <a:ext cx="2555" cy="708"/>
              </a:xfrm>
              <a:custGeom>
                <a:avLst/>
                <a:gdLst>
                  <a:gd name="T0" fmla="*/ 0 w 2555"/>
                  <a:gd name="T1" fmla="*/ 0 h 708"/>
                  <a:gd name="T2" fmla="*/ 182 w 2555"/>
                  <a:gd name="T3" fmla="*/ 343 h 708"/>
                  <a:gd name="T4" fmla="*/ 2167 w 2555"/>
                  <a:gd name="T5" fmla="*/ 343 h 708"/>
                  <a:gd name="T6" fmla="*/ 2555 w 2555"/>
                  <a:gd name="T7" fmla="*/ 708 h 70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555" h="708">
                    <a:moveTo>
                      <a:pt x="0" y="0"/>
                    </a:moveTo>
                    <a:lnTo>
                      <a:pt x="182" y="343"/>
                    </a:lnTo>
                    <a:lnTo>
                      <a:pt x="2167" y="343"/>
                    </a:lnTo>
                    <a:lnTo>
                      <a:pt x="2555" y="708"/>
                    </a:lnTo>
                  </a:path>
                </a:pathLst>
              </a:custGeom>
              <a:noFill/>
              <a:ln w="57150" cmpd="sng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760" name="Line 54"/>
              <p:cNvSpPr>
                <a:spLocks noChangeShapeType="1"/>
              </p:cNvSpPr>
              <p:nvPr/>
            </p:nvSpPr>
            <p:spPr bwMode="auto">
              <a:xfrm>
                <a:off x="2327" y="2983"/>
                <a:ext cx="297" cy="353"/>
              </a:xfrm>
              <a:prstGeom prst="line">
                <a:avLst/>
              </a:pr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761" name="Line 55"/>
              <p:cNvSpPr>
                <a:spLocks noChangeShapeType="1"/>
              </p:cNvSpPr>
              <p:nvPr/>
            </p:nvSpPr>
            <p:spPr bwMode="auto">
              <a:xfrm>
                <a:off x="1381" y="2639"/>
                <a:ext cx="240" cy="342"/>
              </a:xfrm>
              <a:prstGeom prst="line">
                <a:avLst/>
              </a:pr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9678" name="Group 56"/>
            <p:cNvGrpSpPr>
              <a:grpSpLocks/>
            </p:cNvGrpSpPr>
            <p:nvPr/>
          </p:nvGrpSpPr>
          <p:grpSpPr bwMode="auto">
            <a:xfrm>
              <a:off x="3676533" y="4464091"/>
              <a:ext cx="1182596" cy="656756"/>
              <a:chOff x="2737" y="3357"/>
              <a:chExt cx="622" cy="536"/>
            </a:xfrm>
          </p:grpSpPr>
          <p:sp>
            <p:nvSpPr>
              <p:cNvPr id="69757" name="Freeform 57"/>
              <p:cNvSpPr>
                <a:spLocks/>
              </p:cNvSpPr>
              <p:nvPr/>
            </p:nvSpPr>
            <p:spPr bwMode="auto">
              <a:xfrm>
                <a:off x="2737" y="3357"/>
                <a:ext cx="622" cy="536"/>
              </a:xfrm>
              <a:custGeom>
                <a:avLst/>
                <a:gdLst>
                  <a:gd name="T0" fmla="*/ 622 w 848"/>
                  <a:gd name="T1" fmla="*/ 536 h 849"/>
                  <a:gd name="T2" fmla="*/ 0 w 848"/>
                  <a:gd name="T3" fmla="*/ 0 h 849"/>
                  <a:gd name="T4" fmla="*/ 84 w 848"/>
                  <a:gd name="T5" fmla="*/ 0 h 84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48" h="849">
                    <a:moveTo>
                      <a:pt x="848" y="849"/>
                    </a:moveTo>
                    <a:lnTo>
                      <a:pt x="0" y="0"/>
                    </a:lnTo>
                    <a:lnTo>
                      <a:pt x="114" y="0"/>
                    </a:lnTo>
                  </a:path>
                </a:pathLst>
              </a:custGeom>
              <a:noFill/>
              <a:ln w="57150" cmpd="sng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758" name="Line 58"/>
              <p:cNvSpPr>
                <a:spLocks noChangeShapeType="1"/>
              </p:cNvSpPr>
              <p:nvPr/>
            </p:nvSpPr>
            <p:spPr bwMode="auto">
              <a:xfrm>
                <a:off x="3155" y="3703"/>
                <a:ext cx="102" cy="0"/>
              </a:xfrm>
              <a:prstGeom prst="line">
                <a:avLst/>
              </a:pr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9679" name="Group 59"/>
            <p:cNvGrpSpPr>
              <a:grpSpLocks/>
            </p:cNvGrpSpPr>
            <p:nvPr/>
          </p:nvGrpSpPr>
          <p:grpSpPr bwMode="auto">
            <a:xfrm>
              <a:off x="5728651" y="5210216"/>
              <a:ext cx="3380836" cy="687968"/>
              <a:chOff x="3729" y="3834"/>
              <a:chExt cx="1778" cy="561"/>
            </a:xfrm>
          </p:grpSpPr>
          <p:graphicFrame>
            <p:nvGraphicFramePr>
              <p:cNvPr id="69754" name="Object 60"/>
              <p:cNvGraphicFramePr>
                <a:graphicFrameLocks noChangeAspect="1"/>
              </p:cNvGraphicFramePr>
              <p:nvPr/>
            </p:nvGraphicFramePr>
            <p:xfrm>
              <a:off x="4513" y="3834"/>
              <a:ext cx="510" cy="56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9798" name="Photo Editor-Foto" r:id="rId10" imgW="2438095" imgH="2438095" progId="">
                      <p:embed/>
                    </p:oleObj>
                  </mc:Choice>
                  <mc:Fallback>
                    <p:oleObj name="Photo Editor-Foto" r:id="rId10" imgW="2438095" imgH="2438095" progId="">
                      <p:embed/>
                      <p:pic>
                        <p:nvPicPr>
                          <p:cNvPr id="0" name="Object 6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13" y="3834"/>
                            <a:ext cx="510" cy="56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75A4AD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9755" name="Object 61"/>
              <p:cNvGraphicFramePr>
                <a:graphicFrameLocks noChangeAspect="1"/>
              </p:cNvGraphicFramePr>
              <p:nvPr/>
            </p:nvGraphicFramePr>
            <p:xfrm>
              <a:off x="3729" y="4124"/>
              <a:ext cx="815" cy="2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9799" name="Bitmap" r:id="rId12" imgW="1809524" imgH="714286" progId="PBrush">
                      <p:embed/>
                    </p:oleObj>
                  </mc:Choice>
                  <mc:Fallback>
                    <p:oleObj name="Bitmap" r:id="rId12" imgW="1809524" imgH="714286" progId="PBrush">
                      <p:embed/>
                      <p:pic>
                        <p:nvPicPr>
                          <p:cNvPr id="0" name="Object 6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29" y="4124"/>
                            <a:ext cx="815" cy="25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75A4AD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9756" name="Object 62"/>
              <p:cNvGraphicFramePr>
                <a:graphicFrameLocks noChangeAspect="1"/>
              </p:cNvGraphicFramePr>
              <p:nvPr/>
            </p:nvGraphicFramePr>
            <p:xfrm>
              <a:off x="4997" y="3834"/>
              <a:ext cx="510" cy="56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9800" name="Photo Editor-Foto" r:id="rId14" imgW="2438095" imgH="2438095" progId="">
                      <p:embed/>
                    </p:oleObj>
                  </mc:Choice>
                  <mc:Fallback>
                    <p:oleObj name="Photo Editor-Foto" r:id="rId14" imgW="2438095" imgH="2438095" progId="">
                      <p:embed/>
                      <p:pic>
                        <p:nvPicPr>
                          <p:cNvPr id="0" name="Object 6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97" y="3834"/>
                            <a:ext cx="510" cy="56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75A4AD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69680" name="Group 63"/>
            <p:cNvGrpSpPr>
              <a:grpSpLocks/>
            </p:cNvGrpSpPr>
            <p:nvPr/>
          </p:nvGrpSpPr>
          <p:grpSpPr bwMode="auto">
            <a:xfrm>
              <a:off x="2115739" y="5224500"/>
              <a:ext cx="3422574" cy="686668"/>
              <a:chOff x="1945" y="3844"/>
              <a:chExt cx="1800" cy="560"/>
            </a:xfrm>
          </p:grpSpPr>
          <p:graphicFrame>
            <p:nvGraphicFramePr>
              <p:cNvPr id="69751" name="Object 64"/>
              <p:cNvGraphicFramePr>
                <a:graphicFrameLocks noChangeAspect="1"/>
              </p:cNvGraphicFramePr>
              <p:nvPr/>
            </p:nvGraphicFramePr>
            <p:xfrm>
              <a:off x="1945" y="3844"/>
              <a:ext cx="511" cy="5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9801" name="Photo Editor-Foto" r:id="rId15" imgW="2438095" imgH="2438095" progId="">
                      <p:embed/>
                    </p:oleObj>
                  </mc:Choice>
                  <mc:Fallback>
                    <p:oleObj name="Photo Editor-Foto" r:id="rId15" imgW="2438095" imgH="2438095" progId="">
                      <p:embed/>
                      <p:pic>
                        <p:nvPicPr>
                          <p:cNvPr id="0" name="Object 6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45" y="3844"/>
                            <a:ext cx="511" cy="56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75A4AD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9752" name="Object 65"/>
              <p:cNvGraphicFramePr>
                <a:graphicFrameLocks noChangeAspect="1"/>
              </p:cNvGraphicFramePr>
              <p:nvPr/>
            </p:nvGraphicFramePr>
            <p:xfrm>
              <a:off x="2421" y="3844"/>
              <a:ext cx="511" cy="5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9802" name="Photo Editor-Foto" r:id="rId16" imgW="2438095" imgH="2438095" progId="">
                      <p:embed/>
                    </p:oleObj>
                  </mc:Choice>
                  <mc:Fallback>
                    <p:oleObj name="Photo Editor-Foto" r:id="rId16" imgW="2438095" imgH="2438095" progId="">
                      <p:embed/>
                      <p:pic>
                        <p:nvPicPr>
                          <p:cNvPr id="0" name="Object 6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21" y="3844"/>
                            <a:ext cx="511" cy="56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75A4AD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9753" name="Object 66"/>
              <p:cNvGraphicFramePr>
                <a:graphicFrameLocks noChangeAspect="1"/>
              </p:cNvGraphicFramePr>
              <p:nvPr/>
            </p:nvGraphicFramePr>
            <p:xfrm>
              <a:off x="2928" y="4105"/>
              <a:ext cx="817" cy="2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9803" name="Bitmap" r:id="rId17" imgW="1809524" imgH="714286" progId="PBrush">
                      <p:embed/>
                    </p:oleObj>
                  </mc:Choice>
                  <mc:Fallback>
                    <p:oleObj name="Bitmap" r:id="rId17" imgW="1809524" imgH="714286" progId="PBrush">
                      <p:embed/>
                      <p:pic>
                        <p:nvPicPr>
                          <p:cNvPr id="0" name="Object 6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28" y="4105"/>
                            <a:ext cx="817" cy="25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75A4AD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69681" name="Group 67"/>
            <p:cNvGrpSpPr>
              <a:grpSpLocks/>
            </p:cNvGrpSpPr>
            <p:nvPr/>
          </p:nvGrpSpPr>
          <p:grpSpPr bwMode="auto">
            <a:xfrm>
              <a:off x="4707888" y="4322803"/>
              <a:ext cx="2184326" cy="685368"/>
              <a:chOff x="3225" y="3241"/>
              <a:chExt cx="1149" cy="560"/>
            </a:xfrm>
          </p:grpSpPr>
          <p:graphicFrame>
            <p:nvGraphicFramePr>
              <p:cNvPr id="69749" name="Object 68"/>
              <p:cNvGraphicFramePr>
                <a:graphicFrameLocks noChangeAspect="1"/>
              </p:cNvGraphicFramePr>
              <p:nvPr/>
            </p:nvGraphicFramePr>
            <p:xfrm>
              <a:off x="3864" y="3241"/>
              <a:ext cx="510" cy="5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9804" name="Photo Editor-Foto" r:id="rId18" imgW="2438095" imgH="2438095" progId="">
                      <p:embed/>
                    </p:oleObj>
                  </mc:Choice>
                  <mc:Fallback>
                    <p:oleObj name="Photo Editor-Foto" r:id="rId18" imgW="2438095" imgH="2438095" progId="">
                      <p:embed/>
                      <p:pic>
                        <p:nvPicPr>
                          <p:cNvPr id="0" name="Object 6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64" y="3241"/>
                            <a:ext cx="510" cy="56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75A4AD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9750" name="Object 69"/>
              <p:cNvGraphicFramePr>
                <a:graphicFrameLocks noChangeAspect="1"/>
              </p:cNvGraphicFramePr>
              <p:nvPr/>
            </p:nvGraphicFramePr>
            <p:xfrm>
              <a:off x="3225" y="3544"/>
              <a:ext cx="634" cy="19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9805" name="Bitmap" r:id="rId19" imgW="1809524" imgH="714286" progId="PBrush">
                      <p:embed/>
                    </p:oleObj>
                  </mc:Choice>
                  <mc:Fallback>
                    <p:oleObj name="Bitmap" r:id="rId19" imgW="1809524" imgH="714286" progId="PBrush">
                      <p:embed/>
                      <p:pic>
                        <p:nvPicPr>
                          <p:cNvPr id="0" name="Object 6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25" y="3544"/>
                            <a:ext cx="634" cy="19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75A4AD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16" name="Line 70"/>
            <p:cNvSpPr>
              <a:spLocks noChangeShapeType="1"/>
            </p:cNvSpPr>
            <p:nvPr/>
          </p:nvSpPr>
          <p:spPr bwMode="auto">
            <a:xfrm>
              <a:off x="2257142" y="6297938"/>
              <a:ext cx="6641358" cy="0"/>
            </a:xfrm>
            <a:prstGeom prst="line">
              <a:avLst/>
            </a:prstGeom>
            <a:noFill/>
            <a:ln w="9525">
              <a:solidFill>
                <a:srgbClr val="ADBECB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endParaRPr lang="de-DE" sz="1800" kern="0" dirty="0">
                <a:solidFill>
                  <a:srgbClr val="ADBECB"/>
                </a:solidFill>
                <a:latin typeface="Arial" pitchFamily="34" charset="0"/>
                <a:ea typeface="ＭＳ Ｐゴシック" charset="-128"/>
              </a:endParaRPr>
            </a:p>
          </p:txBody>
        </p:sp>
        <p:grpSp>
          <p:nvGrpSpPr>
            <p:cNvPr id="69683" name="Group 71"/>
            <p:cNvGrpSpPr>
              <a:grpSpLocks/>
            </p:cNvGrpSpPr>
            <p:nvPr/>
          </p:nvGrpSpPr>
          <p:grpSpPr bwMode="auto">
            <a:xfrm>
              <a:off x="514703" y="3440150"/>
              <a:ext cx="2872020" cy="453878"/>
              <a:chOff x="1146" y="1903"/>
              <a:chExt cx="1950" cy="479"/>
            </a:xfrm>
          </p:grpSpPr>
          <p:pic>
            <p:nvPicPr>
              <p:cNvPr id="69746" name="Picture 72" descr="sps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7" y="1903"/>
                <a:ext cx="839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747" name="Picture 73" descr="sps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6" y="1903"/>
                <a:ext cx="839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748" name="Picture 74" descr="sps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7" y="1903"/>
                <a:ext cx="839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aphicFrame>
          <p:nvGraphicFramePr>
            <p:cNvPr id="69684" name="Object 75"/>
            <p:cNvGraphicFramePr>
              <a:graphicFrameLocks noChangeAspect="1"/>
            </p:cNvGraphicFramePr>
            <p:nvPr/>
          </p:nvGraphicFramePr>
          <p:xfrm>
            <a:off x="4851895" y="4386300"/>
            <a:ext cx="1049430" cy="3590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806" name="Photo Editor-Foto" r:id="rId21" imgW="1905266" imgH="1114581" progId="">
                    <p:embed/>
                  </p:oleObj>
                </mc:Choice>
                <mc:Fallback>
                  <p:oleObj name="Photo Editor-Foto" r:id="rId21" imgW="1905266" imgH="1114581" progId="">
                    <p:embed/>
                    <p:pic>
                      <p:nvPicPr>
                        <p:cNvPr id="0" name="Object 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51895" y="4386300"/>
                          <a:ext cx="1049430" cy="3590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75A4A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685" name="Object 76"/>
            <p:cNvGraphicFramePr>
              <a:graphicFrameLocks noChangeAspect="1"/>
            </p:cNvGraphicFramePr>
            <p:nvPr/>
          </p:nvGraphicFramePr>
          <p:xfrm>
            <a:off x="6042083" y="4997488"/>
            <a:ext cx="1140858" cy="3560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807" name="Photo Editor-Foto" r:id="rId23" imgW="1905266" imgH="1114581" progId="">
                    <p:embed/>
                  </p:oleObj>
                </mc:Choice>
                <mc:Fallback>
                  <p:oleObj name="Photo Editor-Foto" r:id="rId23" imgW="1905266" imgH="1114581" progId="">
                    <p:embed/>
                    <p:pic>
                      <p:nvPicPr>
                        <p:cNvPr id="0" name="Object 7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42083" y="4997488"/>
                          <a:ext cx="1140858" cy="3560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75A4A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686" name="Object 77"/>
            <p:cNvGraphicFramePr>
              <a:graphicFrameLocks noChangeAspect="1"/>
            </p:cNvGraphicFramePr>
            <p:nvPr/>
          </p:nvGraphicFramePr>
          <p:xfrm>
            <a:off x="7611348" y="5921416"/>
            <a:ext cx="1629796" cy="4007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808" name="Photo Editor-Foto" r:id="rId24" imgW="1905266" imgH="1114581" progId="">
                    <p:embed/>
                  </p:oleObj>
                </mc:Choice>
                <mc:Fallback>
                  <p:oleObj name="Photo Editor-Foto" r:id="rId24" imgW="1905266" imgH="1114581" progId="">
                    <p:embed/>
                    <p:pic>
                      <p:nvPicPr>
                        <p:cNvPr id="0" name="Object 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11348" y="5921416"/>
                          <a:ext cx="1629796" cy="4007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75A4A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687" name="Object 78"/>
            <p:cNvGraphicFramePr>
              <a:graphicFrameLocks noChangeAspect="1"/>
            </p:cNvGraphicFramePr>
            <p:nvPr/>
          </p:nvGraphicFramePr>
          <p:xfrm>
            <a:off x="2371987" y="5886489"/>
            <a:ext cx="1631784" cy="3992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809" name="Photo Editor-Foto" r:id="rId25" imgW="1905266" imgH="1114581" progId="">
                    <p:embed/>
                  </p:oleObj>
                </mc:Choice>
                <mc:Fallback>
                  <p:oleObj name="Photo Editor-Foto" r:id="rId25" imgW="1905266" imgH="1114581" progId="">
                    <p:embed/>
                    <p:pic>
                      <p:nvPicPr>
                        <p:cNvPr id="0" name="Object 7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71987" y="5886489"/>
                          <a:ext cx="1631784" cy="3992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75A4A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9688" name="Picture 79" descr="sps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8" t="-922" r="21841" b="21202"/>
            <a:stretch>
              <a:fillRect/>
            </a:stretch>
          </p:blipFill>
          <p:spPr bwMode="auto">
            <a:xfrm>
              <a:off x="7516047" y="5341975"/>
              <a:ext cx="667820" cy="3471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89" name="Picture 80" descr="sps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170"/>
            <a:stretch>
              <a:fillRect/>
            </a:stretch>
          </p:blipFill>
          <p:spPr bwMode="auto">
            <a:xfrm>
              <a:off x="10934127" y="2589251"/>
              <a:ext cx="391549" cy="202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90" name="Picture 81" descr="sps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170"/>
            <a:stretch>
              <a:fillRect/>
            </a:stretch>
          </p:blipFill>
          <p:spPr bwMode="auto">
            <a:xfrm>
              <a:off x="7592288" y="2589251"/>
              <a:ext cx="389561" cy="202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91" name="Picture 82" descr="sps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8" t="-922" r="21841" b="21202"/>
            <a:stretch>
              <a:fillRect/>
            </a:stretch>
          </p:blipFill>
          <p:spPr bwMode="auto">
            <a:xfrm>
              <a:off x="2308454" y="5365791"/>
              <a:ext cx="667820" cy="34714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92" name="Picture 83" descr="sps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8" t="-922" r="21841" b="21202"/>
            <a:stretch>
              <a:fillRect/>
            </a:stretch>
          </p:blipFill>
          <p:spPr bwMode="auto">
            <a:xfrm>
              <a:off x="6156439" y="4460916"/>
              <a:ext cx="667820" cy="34714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93" name="Freeform 84"/>
            <p:cNvSpPr>
              <a:spLocks/>
            </p:cNvSpPr>
            <p:nvPr/>
          </p:nvSpPr>
          <p:spPr bwMode="auto">
            <a:xfrm>
              <a:off x="1173329" y="2727363"/>
              <a:ext cx="3806171" cy="45719"/>
            </a:xfrm>
            <a:custGeom>
              <a:avLst/>
              <a:gdLst>
                <a:gd name="T0" fmla="*/ 0 w 15320"/>
                <a:gd name="T1" fmla="*/ 0 h 45719"/>
                <a:gd name="T2" fmla="*/ 237761 w 15320"/>
                <a:gd name="T3" fmla="*/ 0 h 45719"/>
                <a:gd name="T4" fmla="*/ 475523 w 15320"/>
                <a:gd name="T5" fmla="*/ 0 h 45719"/>
                <a:gd name="T6" fmla="*/ 713036 w 15320"/>
                <a:gd name="T7" fmla="*/ 0 h 45719"/>
                <a:gd name="T8" fmla="*/ 950797 w 15320"/>
                <a:gd name="T9" fmla="*/ 0 h 45719"/>
                <a:gd name="T10" fmla="*/ 1188807 w 15320"/>
                <a:gd name="T11" fmla="*/ 0 h 45719"/>
                <a:gd name="T12" fmla="*/ 1426817 w 15320"/>
                <a:gd name="T13" fmla="*/ 0 h 45719"/>
                <a:gd name="T14" fmla="*/ 1664579 w 15320"/>
                <a:gd name="T15" fmla="*/ 0 h 45719"/>
                <a:gd name="T16" fmla="*/ 1902340 w 15320"/>
                <a:gd name="T17" fmla="*/ 0 h 45719"/>
                <a:gd name="T18" fmla="*/ 2140102 w 15320"/>
                <a:gd name="T19" fmla="*/ 0 h 45719"/>
                <a:gd name="T20" fmla="*/ 2378112 w 15320"/>
                <a:gd name="T21" fmla="*/ 0 h 45719"/>
                <a:gd name="T22" fmla="*/ 2616121 w 15320"/>
                <a:gd name="T23" fmla="*/ 0 h 45719"/>
                <a:gd name="T24" fmla="*/ 2854131 w 15320"/>
                <a:gd name="T25" fmla="*/ 0 h 45719"/>
                <a:gd name="T26" fmla="*/ 3091893 w 15320"/>
                <a:gd name="T27" fmla="*/ 0 h 45719"/>
                <a:gd name="T28" fmla="*/ 3329903 w 15320"/>
                <a:gd name="T29" fmla="*/ 0 h 45719"/>
                <a:gd name="T30" fmla="*/ 3567913 w 15320"/>
                <a:gd name="T31" fmla="*/ 0 h 45719"/>
                <a:gd name="T32" fmla="*/ 3806171 w 15320"/>
                <a:gd name="T33" fmla="*/ 0 h 457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320" h="45719">
                  <a:moveTo>
                    <a:pt x="0" y="0"/>
                  </a:moveTo>
                  <a:lnTo>
                    <a:pt x="957" y="0"/>
                  </a:lnTo>
                  <a:lnTo>
                    <a:pt x="1914" y="0"/>
                  </a:lnTo>
                  <a:lnTo>
                    <a:pt x="2870" y="0"/>
                  </a:lnTo>
                  <a:lnTo>
                    <a:pt x="3827" y="0"/>
                  </a:lnTo>
                  <a:lnTo>
                    <a:pt x="4785" y="0"/>
                  </a:lnTo>
                  <a:lnTo>
                    <a:pt x="5743" y="0"/>
                  </a:lnTo>
                  <a:lnTo>
                    <a:pt x="6700" y="0"/>
                  </a:lnTo>
                  <a:lnTo>
                    <a:pt x="7657" y="0"/>
                  </a:lnTo>
                  <a:lnTo>
                    <a:pt x="8614" y="0"/>
                  </a:lnTo>
                  <a:lnTo>
                    <a:pt x="9572" y="0"/>
                  </a:lnTo>
                  <a:lnTo>
                    <a:pt x="10530" y="0"/>
                  </a:lnTo>
                  <a:lnTo>
                    <a:pt x="11488" y="0"/>
                  </a:lnTo>
                  <a:lnTo>
                    <a:pt x="12445" y="0"/>
                  </a:lnTo>
                  <a:lnTo>
                    <a:pt x="13403" y="0"/>
                  </a:lnTo>
                  <a:lnTo>
                    <a:pt x="14361" y="0"/>
                  </a:lnTo>
                  <a:lnTo>
                    <a:pt x="15320" y="0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94" name="Freeform 85"/>
            <p:cNvSpPr>
              <a:spLocks/>
            </p:cNvSpPr>
            <p:nvPr/>
          </p:nvSpPr>
          <p:spPr bwMode="auto">
            <a:xfrm>
              <a:off x="1097090" y="2528925"/>
              <a:ext cx="3432511" cy="45719"/>
            </a:xfrm>
            <a:custGeom>
              <a:avLst/>
              <a:gdLst>
                <a:gd name="T0" fmla="*/ 0 w 13817"/>
                <a:gd name="T1" fmla="*/ 45719 h 1"/>
                <a:gd name="T2" fmla="*/ 214392 w 13817"/>
                <a:gd name="T3" fmla="*/ 45719 h 1"/>
                <a:gd name="T4" fmla="*/ 429033 w 13817"/>
                <a:gd name="T5" fmla="*/ 45719 h 1"/>
                <a:gd name="T6" fmla="*/ 643425 w 13817"/>
                <a:gd name="T7" fmla="*/ 45719 h 1"/>
                <a:gd name="T8" fmla="*/ 857569 w 13817"/>
                <a:gd name="T9" fmla="*/ 45719 h 1"/>
                <a:gd name="T10" fmla="*/ 1072209 w 13817"/>
                <a:gd name="T11" fmla="*/ 45719 h 1"/>
                <a:gd name="T12" fmla="*/ 1286602 w 13817"/>
                <a:gd name="T13" fmla="*/ 0 h 1"/>
                <a:gd name="T14" fmla="*/ 1501242 w 13817"/>
                <a:gd name="T15" fmla="*/ 0 h 1"/>
                <a:gd name="T16" fmla="*/ 1715883 w 13817"/>
                <a:gd name="T17" fmla="*/ 0 h 1"/>
                <a:gd name="T18" fmla="*/ 1930275 w 13817"/>
                <a:gd name="T19" fmla="*/ 0 h 1"/>
                <a:gd name="T20" fmla="*/ 2144916 w 13817"/>
                <a:gd name="T21" fmla="*/ 0 h 1"/>
                <a:gd name="T22" fmla="*/ 2359556 w 13817"/>
                <a:gd name="T23" fmla="*/ 0 h 1"/>
                <a:gd name="T24" fmla="*/ 2573949 w 13817"/>
                <a:gd name="T25" fmla="*/ 0 h 1"/>
                <a:gd name="T26" fmla="*/ 2788589 w 13817"/>
                <a:gd name="T27" fmla="*/ 0 h 1"/>
                <a:gd name="T28" fmla="*/ 3003230 w 13817"/>
                <a:gd name="T29" fmla="*/ 0 h 1"/>
                <a:gd name="T30" fmla="*/ 3217870 w 13817"/>
                <a:gd name="T31" fmla="*/ 0 h 1"/>
                <a:gd name="T32" fmla="*/ 3432511 w 13817"/>
                <a:gd name="T33" fmla="*/ 0 h 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817" h="1">
                  <a:moveTo>
                    <a:pt x="0" y="1"/>
                  </a:moveTo>
                  <a:lnTo>
                    <a:pt x="863" y="1"/>
                  </a:lnTo>
                  <a:lnTo>
                    <a:pt x="1727" y="1"/>
                  </a:lnTo>
                  <a:lnTo>
                    <a:pt x="2590" y="1"/>
                  </a:lnTo>
                  <a:lnTo>
                    <a:pt x="3452" y="1"/>
                  </a:lnTo>
                  <a:lnTo>
                    <a:pt x="4316" y="1"/>
                  </a:lnTo>
                  <a:lnTo>
                    <a:pt x="5179" y="0"/>
                  </a:lnTo>
                  <a:lnTo>
                    <a:pt x="6043" y="0"/>
                  </a:lnTo>
                  <a:lnTo>
                    <a:pt x="6907" y="0"/>
                  </a:lnTo>
                  <a:lnTo>
                    <a:pt x="7770" y="0"/>
                  </a:lnTo>
                  <a:lnTo>
                    <a:pt x="8634" y="0"/>
                  </a:lnTo>
                  <a:lnTo>
                    <a:pt x="9498" y="0"/>
                  </a:lnTo>
                  <a:lnTo>
                    <a:pt x="10361" y="0"/>
                  </a:lnTo>
                  <a:lnTo>
                    <a:pt x="11225" y="0"/>
                  </a:lnTo>
                  <a:lnTo>
                    <a:pt x="12089" y="0"/>
                  </a:lnTo>
                  <a:lnTo>
                    <a:pt x="12953" y="0"/>
                  </a:lnTo>
                  <a:lnTo>
                    <a:pt x="13817" y="0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95" name="Freeform 86"/>
            <p:cNvSpPr>
              <a:spLocks/>
            </p:cNvSpPr>
            <p:nvPr/>
          </p:nvSpPr>
          <p:spPr bwMode="auto">
            <a:xfrm>
              <a:off x="751895" y="1652625"/>
              <a:ext cx="1776876" cy="45719"/>
            </a:xfrm>
            <a:custGeom>
              <a:avLst/>
              <a:gdLst>
                <a:gd name="T0" fmla="*/ 0 w 7153"/>
                <a:gd name="T1" fmla="*/ 0 h 2"/>
                <a:gd name="T2" fmla="*/ 111039 w 7153"/>
                <a:gd name="T3" fmla="*/ 22860 h 2"/>
                <a:gd name="T4" fmla="*/ 221830 w 7153"/>
                <a:gd name="T5" fmla="*/ 22860 h 2"/>
                <a:gd name="T6" fmla="*/ 332621 w 7153"/>
                <a:gd name="T7" fmla="*/ 22860 h 2"/>
                <a:gd name="T8" fmla="*/ 443908 w 7153"/>
                <a:gd name="T9" fmla="*/ 22860 h 2"/>
                <a:gd name="T10" fmla="*/ 554948 w 7153"/>
                <a:gd name="T11" fmla="*/ 22860 h 2"/>
                <a:gd name="T12" fmla="*/ 665987 w 7153"/>
                <a:gd name="T13" fmla="*/ 22860 h 2"/>
                <a:gd name="T14" fmla="*/ 777026 w 7153"/>
                <a:gd name="T15" fmla="*/ 22860 h 2"/>
                <a:gd name="T16" fmla="*/ 888314 w 7153"/>
                <a:gd name="T17" fmla="*/ 22860 h 2"/>
                <a:gd name="T18" fmla="*/ 999105 w 7153"/>
                <a:gd name="T19" fmla="*/ 22860 h 2"/>
                <a:gd name="T20" fmla="*/ 1110144 w 7153"/>
                <a:gd name="T21" fmla="*/ 22860 h 2"/>
                <a:gd name="T22" fmla="*/ 1221183 w 7153"/>
                <a:gd name="T23" fmla="*/ 22860 h 2"/>
                <a:gd name="T24" fmla="*/ 1332222 w 7153"/>
                <a:gd name="T25" fmla="*/ 22860 h 2"/>
                <a:gd name="T26" fmla="*/ 1443262 w 7153"/>
                <a:gd name="T27" fmla="*/ 22860 h 2"/>
                <a:gd name="T28" fmla="*/ 1554798 w 7153"/>
                <a:gd name="T29" fmla="*/ 22860 h 2"/>
                <a:gd name="T30" fmla="*/ 1665837 w 7153"/>
                <a:gd name="T31" fmla="*/ 22860 h 2"/>
                <a:gd name="T32" fmla="*/ 1776876 w 7153"/>
                <a:gd name="T33" fmla="*/ 45719 h 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53" h="2">
                  <a:moveTo>
                    <a:pt x="0" y="0"/>
                  </a:moveTo>
                  <a:lnTo>
                    <a:pt x="447" y="1"/>
                  </a:lnTo>
                  <a:lnTo>
                    <a:pt x="893" y="1"/>
                  </a:lnTo>
                  <a:lnTo>
                    <a:pt x="1339" y="1"/>
                  </a:lnTo>
                  <a:lnTo>
                    <a:pt x="1787" y="1"/>
                  </a:lnTo>
                  <a:lnTo>
                    <a:pt x="2234" y="1"/>
                  </a:lnTo>
                  <a:lnTo>
                    <a:pt x="2681" y="1"/>
                  </a:lnTo>
                  <a:lnTo>
                    <a:pt x="3128" y="1"/>
                  </a:lnTo>
                  <a:lnTo>
                    <a:pt x="3576" y="1"/>
                  </a:lnTo>
                  <a:lnTo>
                    <a:pt x="4022" y="1"/>
                  </a:lnTo>
                  <a:lnTo>
                    <a:pt x="4469" y="1"/>
                  </a:lnTo>
                  <a:lnTo>
                    <a:pt x="4916" y="1"/>
                  </a:lnTo>
                  <a:lnTo>
                    <a:pt x="5363" y="1"/>
                  </a:lnTo>
                  <a:lnTo>
                    <a:pt x="5810" y="1"/>
                  </a:lnTo>
                  <a:lnTo>
                    <a:pt x="6259" y="1"/>
                  </a:lnTo>
                  <a:lnTo>
                    <a:pt x="6706" y="1"/>
                  </a:lnTo>
                  <a:lnTo>
                    <a:pt x="7153" y="2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96" name="Freeform 87"/>
            <p:cNvSpPr>
              <a:spLocks/>
            </p:cNvSpPr>
            <p:nvPr/>
          </p:nvSpPr>
          <p:spPr bwMode="auto">
            <a:xfrm>
              <a:off x="743422" y="1628813"/>
              <a:ext cx="1733150" cy="45719"/>
            </a:xfrm>
            <a:custGeom>
              <a:avLst/>
              <a:gdLst>
                <a:gd name="T0" fmla="*/ 0 w 6976"/>
                <a:gd name="T1" fmla="*/ 0 h 45719"/>
                <a:gd name="T2" fmla="*/ 108322 w 6976"/>
                <a:gd name="T3" fmla="*/ 0 h 45719"/>
                <a:gd name="T4" fmla="*/ 216644 w 6976"/>
                <a:gd name="T5" fmla="*/ 0 h 45719"/>
                <a:gd name="T6" fmla="*/ 324717 w 6976"/>
                <a:gd name="T7" fmla="*/ 0 h 45719"/>
                <a:gd name="T8" fmla="*/ 433039 w 6976"/>
                <a:gd name="T9" fmla="*/ 0 h 45719"/>
                <a:gd name="T10" fmla="*/ 541361 w 6976"/>
                <a:gd name="T11" fmla="*/ 0 h 45719"/>
                <a:gd name="T12" fmla="*/ 649683 w 6976"/>
                <a:gd name="T13" fmla="*/ 0 h 45719"/>
                <a:gd name="T14" fmla="*/ 758005 w 6976"/>
                <a:gd name="T15" fmla="*/ 0 h 45719"/>
                <a:gd name="T16" fmla="*/ 866575 w 6976"/>
                <a:gd name="T17" fmla="*/ 0 h 45719"/>
                <a:gd name="T18" fmla="*/ 974648 w 6976"/>
                <a:gd name="T19" fmla="*/ 0 h 45719"/>
                <a:gd name="T20" fmla="*/ 1082970 w 6976"/>
                <a:gd name="T21" fmla="*/ 0 h 45719"/>
                <a:gd name="T22" fmla="*/ 1191292 w 6976"/>
                <a:gd name="T23" fmla="*/ 0 h 45719"/>
                <a:gd name="T24" fmla="*/ 1299366 w 6976"/>
                <a:gd name="T25" fmla="*/ 0 h 45719"/>
                <a:gd name="T26" fmla="*/ 1407936 w 6976"/>
                <a:gd name="T27" fmla="*/ 0 h 45719"/>
                <a:gd name="T28" fmla="*/ 1516506 w 6976"/>
                <a:gd name="T29" fmla="*/ 0 h 45719"/>
                <a:gd name="T30" fmla="*/ 1624828 w 6976"/>
                <a:gd name="T31" fmla="*/ 0 h 45719"/>
                <a:gd name="T32" fmla="*/ 1733150 w 6976"/>
                <a:gd name="T33" fmla="*/ 0 h 457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976" h="45719">
                  <a:moveTo>
                    <a:pt x="0" y="0"/>
                  </a:moveTo>
                  <a:lnTo>
                    <a:pt x="436" y="0"/>
                  </a:lnTo>
                  <a:lnTo>
                    <a:pt x="872" y="0"/>
                  </a:lnTo>
                  <a:lnTo>
                    <a:pt x="1307" y="0"/>
                  </a:lnTo>
                  <a:lnTo>
                    <a:pt x="1743" y="0"/>
                  </a:lnTo>
                  <a:lnTo>
                    <a:pt x="2179" y="0"/>
                  </a:lnTo>
                  <a:lnTo>
                    <a:pt x="2615" y="0"/>
                  </a:lnTo>
                  <a:lnTo>
                    <a:pt x="3051" y="0"/>
                  </a:lnTo>
                  <a:lnTo>
                    <a:pt x="3488" y="0"/>
                  </a:lnTo>
                  <a:lnTo>
                    <a:pt x="3923" y="0"/>
                  </a:lnTo>
                  <a:lnTo>
                    <a:pt x="4359" y="0"/>
                  </a:lnTo>
                  <a:lnTo>
                    <a:pt x="4795" y="0"/>
                  </a:lnTo>
                  <a:lnTo>
                    <a:pt x="5230" y="0"/>
                  </a:lnTo>
                  <a:lnTo>
                    <a:pt x="5667" y="0"/>
                  </a:lnTo>
                  <a:lnTo>
                    <a:pt x="6104" y="0"/>
                  </a:lnTo>
                  <a:lnTo>
                    <a:pt x="6540" y="0"/>
                  </a:lnTo>
                  <a:lnTo>
                    <a:pt x="6976" y="0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97" name="Freeform 88"/>
            <p:cNvSpPr>
              <a:spLocks/>
            </p:cNvSpPr>
            <p:nvPr/>
          </p:nvSpPr>
          <p:spPr bwMode="auto">
            <a:xfrm>
              <a:off x="2219510" y="1628814"/>
              <a:ext cx="2063085" cy="899951"/>
            </a:xfrm>
            <a:custGeom>
              <a:avLst/>
              <a:gdLst>
                <a:gd name="T0" fmla="*/ 0 w 8302"/>
                <a:gd name="T1" fmla="*/ 0 h 6223"/>
                <a:gd name="T2" fmla="*/ 66599 w 8302"/>
                <a:gd name="T3" fmla="*/ 29068 h 6223"/>
                <a:gd name="T4" fmla="*/ 136926 w 8302"/>
                <a:gd name="T5" fmla="*/ 59582 h 6223"/>
                <a:gd name="T6" fmla="*/ 210980 w 8302"/>
                <a:gd name="T7" fmla="*/ 91976 h 6223"/>
                <a:gd name="T8" fmla="*/ 289259 w 8302"/>
                <a:gd name="T9" fmla="*/ 126251 h 6223"/>
                <a:gd name="T10" fmla="*/ 372011 w 8302"/>
                <a:gd name="T11" fmla="*/ 162260 h 6223"/>
                <a:gd name="T12" fmla="*/ 458739 w 8302"/>
                <a:gd name="T13" fmla="*/ 199861 h 6223"/>
                <a:gd name="T14" fmla="*/ 550189 w 8302"/>
                <a:gd name="T15" fmla="*/ 239919 h 6223"/>
                <a:gd name="T16" fmla="*/ 646112 w 8302"/>
                <a:gd name="T17" fmla="*/ 281714 h 6223"/>
                <a:gd name="T18" fmla="*/ 778565 w 8302"/>
                <a:gd name="T19" fmla="*/ 339416 h 6223"/>
                <a:gd name="T20" fmla="*/ 921703 w 8302"/>
                <a:gd name="T21" fmla="*/ 401890 h 6223"/>
                <a:gd name="T22" fmla="*/ 1077267 w 8302"/>
                <a:gd name="T23" fmla="*/ 469860 h 6223"/>
                <a:gd name="T24" fmla="*/ 1245753 w 8302"/>
                <a:gd name="T25" fmla="*/ 543181 h 6223"/>
                <a:gd name="T26" fmla="*/ 1427410 w 8302"/>
                <a:gd name="T27" fmla="*/ 622720 h 6223"/>
                <a:gd name="T28" fmla="*/ 1623977 w 8302"/>
                <a:gd name="T29" fmla="*/ 708334 h 6223"/>
                <a:gd name="T30" fmla="*/ 1835455 w 8302"/>
                <a:gd name="T31" fmla="*/ 800599 h 6223"/>
                <a:gd name="T32" fmla="*/ 2063085 w 8302"/>
                <a:gd name="T33" fmla="*/ 899951 h 62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302" h="6223">
                  <a:moveTo>
                    <a:pt x="0" y="0"/>
                  </a:moveTo>
                  <a:lnTo>
                    <a:pt x="268" y="201"/>
                  </a:lnTo>
                  <a:lnTo>
                    <a:pt x="551" y="412"/>
                  </a:lnTo>
                  <a:lnTo>
                    <a:pt x="849" y="636"/>
                  </a:lnTo>
                  <a:lnTo>
                    <a:pt x="1164" y="873"/>
                  </a:lnTo>
                  <a:lnTo>
                    <a:pt x="1497" y="1122"/>
                  </a:lnTo>
                  <a:lnTo>
                    <a:pt x="1846" y="1382"/>
                  </a:lnTo>
                  <a:lnTo>
                    <a:pt x="2214" y="1659"/>
                  </a:lnTo>
                  <a:lnTo>
                    <a:pt x="2600" y="1948"/>
                  </a:lnTo>
                  <a:lnTo>
                    <a:pt x="3133" y="2347"/>
                  </a:lnTo>
                  <a:lnTo>
                    <a:pt x="3709" y="2779"/>
                  </a:lnTo>
                  <a:lnTo>
                    <a:pt x="4335" y="3249"/>
                  </a:lnTo>
                  <a:lnTo>
                    <a:pt x="5013" y="3756"/>
                  </a:lnTo>
                  <a:lnTo>
                    <a:pt x="5744" y="4306"/>
                  </a:lnTo>
                  <a:lnTo>
                    <a:pt x="6535" y="4898"/>
                  </a:lnTo>
                  <a:lnTo>
                    <a:pt x="7386" y="5536"/>
                  </a:lnTo>
                  <a:lnTo>
                    <a:pt x="8302" y="622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98" name="Freeform 89"/>
            <p:cNvSpPr>
              <a:spLocks/>
            </p:cNvSpPr>
            <p:nvPr/>
          </p:nvSpPr>
          <p:spPr bwMode="auto">
            <a:xfrm>
              <a:off x="2342338" y="1628814"/>
              <a:ext cx="2202213" cy="899951"/>
            </a:xfrm>
            <a:custGeom>
              <a:avLst/>
              <a:gdLst>
                <a:gd name="T0" fmla="*/ 0 w 8859"/>
                <a:gd name="T1" fmla="*/ 0 h 6223"/>
                <a:gd name="T2" fmla="*/ 71095 w 8859"/>
                <a:gd name="T3" fmla="*/ 29068 h 6223"/>
                <a:gd name="T4" fmla="*/ 146168 w 8859"/>
                <a:gd name="T5" fmla="*/ 59727 h 6223"/>
                <a:gd name="T6" fmla="*/ 225466 w 8859"/>
                <a:gd name="T7" fmla="*/ 92121 h 6223"/>
                <a:gd name="T8" fmla="*/ 308991 w 8859"/>
                <a:gd name="T9" fmla="*/ 126395 h 6223"/>
                <a:gd name="T10" fmla="*/ 396990 w 8859"/>
                <a:gd name="T11" fmla="*/ 162260 h 6223"/>
                <a:gd name="T12" fmla="*/ 489712 w 8859"/>
                <a:gd name="T13" fmla="*/ 200005 h 6223"/>
                <a:gd name="T14" fmla="*/ 587157 w 8859"/>
                <a:gd name="T15" fmla="*/ 240209 h 6223"/>
                <a:gd name="T16" fmla="*/ 689823 w 8859"/>
                <a:gd name="T17" fmla="*/ 281858 h 6223"/>
                <a:gd name="T18" fmla="*/ 830770 w 8859"/>
                <a:gd name="T19" fmla="*/ 339416 h 6223"/>
                <a:gd name="T20" fmla="*/ 983899 w 8859"/>
                <a:gd name="T21" fmla="*/ 402035 h 6223"/>
                <a:gd name="T22" fmla="*/ 1149705 w 8859"/>
                <a:gd name="T23" fmla="*/ 470150 h 6223"/>
                <a:gd name="T24" fmla="*/ 1329680 w 8859"/>
                <a:gd name="T25" fmla="*/ 543326 h 6223"/>
                <a:gd name="T26" fmla="*/ 1524074 w 8859"/>
                <a:gd name="T27" fmla="*/ 622720 h 6223"/>
                <a:gd name="T28" fmla="*/ 1733382 w 8859"/>
                <a:gd name="T29" fmla="*/ 708334 h 6223"/>
                <a:gd name="T30" fmla="*/ 1959594 w 8859"/>
                <a:gd name="T31" fmla="*/ 800599 h 6223"/>
                <a:gd name="T32" fmla="*/ 2202213 w 8859"/>
                <a:gd name="T33" fmla="*/ 899951 h 62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859" h="6223">
                  <a:moveTo>
                    <a:pt x="0" y="0"/>
                  </a:moveTo>
                  <a:lnTo>
                    <a:pt x="286" y="201"/>
                  </a:lnTo>
                  <a:lnTo>
                    <a:pt x="588" y="413"/>
                  </a:lnTo>
                  <a:lnTo>
                    <a:pt x="907" y="637"/>
                  </a:lnTo>
                  <a:lnTo>
                    <a:pt x="1243" y="874"/>
                  </a:lnTo>
                  <a:lnTo>
                    <a:pt x="1597" y="1122"/>
                  </a:lnTo>
                  <a:lnTo>
                    <a:pt x="1970" y="1383"/>
                  </a:lnTo>
                  <a:lnTo>
                    <a:pt x="2362" y="1661"/>
                  </a:lnTo>
                  <a:lnTo>
                    <a:pt x="2775" y="1949"/>
                  </a:lnTo>
                  <a:lnTo>
                    <a:pt x="3342" y="2347"/>
                  </a:lnTo>
                  <a:lnTo>
                    <a:pt x="3958" y="2780"/>
                  </a:lnTo>
                  <a:lnTo>
                    <a:pt x="4625" y="3251"/>
                  </a:lnTo>
                  <a:lnTo>
                    <a:pt x="5349" y="3757"/>
                  </a:lnTo>
                  <a:lnTo>
                    <a:pt x="6131" y="4306"/>
                  </a:lnTo>
                  <a:lnTo>
                    <a:pt x="6973" y="4898"/>
                  </a:lnTo>
                  <a:lnTo>
                    <a:pt x="7883" y="5536"/>
                  </a:lnTo>
                  <a:lnTo>
                    <a:pt x="8859" y="622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99" name="Freeform 90"/>
            <p:cNvSpPr>
              <a:spLocks/>
            </p:cNvSpPr>
            <p:nvPr/>
          </p:nvSpPr>
          <p:spPr bwMode="auto">
            <a:xfrm>
              <a:off x="2467286" y="1628814"/>
              <a:ext cx="2339355" cy="899951"/>
            </a:xfrm>
            <a:custGeom>
              <a:avLst/>
              <a:gdLst>
                <a:gd name="T0" fmla="*/ 0 w 9417"/>
                <a:gd name="T1" fmla="*/ 0 h 6223"/>
                <a:gd name="T2" fmla="*/ 75519 w 9417"/>
                <a:gd name="T3" fmla="*/ 29068 h 6223"/>
                <a:gd name="T4" fmla="*/ 155261 w 9417"/>
                <a:gd name="T5" fmla="*/ 59727 h 6223"/>
                <a:gd name="T6" fmla="*/ 239724 w 9417"/>
                <a:gd name="T7" fmla="*/ 92121 h 6223"/>
                <a:gd name="T8" fmla="*/ 328409 w 9417"/>
                <a:gd name="T9" fmla="*/ 126395 h 6223"/>
                <a:gd name="T10" fmla="*/ 421814 w 9417"/>
                <a:gd name="T11" fmla="*/ 162260 h 6223"/>
                <a:gd name="T12" fmla="*/ 519939 w 9417"/>
                <a:gd name="T13" fmla="*/ 200005 h 6223"/>
                <a:gd name="T14" fmla="*/ 623778 w 9417"/>
                <a:gd name="T15" fmla="*/ 240209 h 6223"/>
                <a:gd name="T16" fmla="*/ 732586 w 9417"/>
                <a:gd name="T17" fmla="*/ 281858 h 6223"/>
                <a:gd name="T18" fmla="*/ 882382 w 9417"/>
                <a:gd name="T19" fmla="*/ 339416 h 6223"/>
                <a:gd name="T20" fmla="*/ 1045096 w 9417"/>
                <a:gd name="T21" fmla="*/ 402035 h 6223"/>
                <a:gd name="T22" fmla="*/ 1221224 w 9417"/>
                <a:gd name="T23" fmla="*/ 469860 h 6223"/>
                <a:gd name="T24" fmla="*/ 1412258 w 9417"/>
                <a:gd name="T25" fmla="*/ 543326 h 6223"/>
                <a:gd name="T26" fmla="*/ 1618694 w 9417"/>
                <a:gd name="T27" fmla="*/ 622720 h 6223"/>
                <a:gd name="T28" fmla="*/ 1841525 w 9417"/>
                <a:gd name="T29" fmla="*/ 708334 h 6223"/>
                <a:gd name="T30" fmla="*/ 2081248 w 9417"/>
                <a:gd name="T31" fmla="*/ 800599 h 6223"/>
                <a:gd name="T32" fmla="*/ 2339355 w 9417"/>
                <a:gd name="T33" fmla="*/ 899951 h 62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417" h="6223">
                  <a:moveTo>
                    <a:pt x="0" y="0"/>
                  </a:moveTo>
                  <a:lnTo>
                    <a:pt x="304" y="201"/>
                  </a:lnTo>
                  <a:lnTo>
                    <a:pt x="625" y="413"/>
                  </a:lnTo>
                  <a:lnTo>
                    <a:pt x="965" y="637"/>
                  </a:lnTo>
                  <a:lnTo>
                    <a:pt x="1322" y="874"/>
                  </a:lnTo>
                  <a:lnTo>
                    <a:pt x="1698" y="1122"/>
                  </a:lnTo>
                  <a:lnTo>
                    <a:pt x="2093" y="1383"/>
                  </a:lnTo>
                  <a:lnTo>
                    <a:pt x="2511" y="1661"/>
                  </a:lnTo>
                  <a:lnTo>
                    <a:pt x="2949" y="1949"/>
                  </a:lnTo>
                  <a:lnTo>
                    <a:pt x="3552" y="2347"/>
                  </a:lnTo>
                  <a:lnTo>
                    <a:pt x="4207" y="2780"/>
                  </a:lnTo>
                  <a:lnTo>
                    <a:pt x="4916" y="3249"/>
                  </a:lnTo>
                  <a:lnTo>
                    <a:pt x="5685" y="3757"/>
                  </a:lnTo>
                  <a:lnTo>
                    <a:pt x="6516" y="4306"/>
                  </a:lnTo>
                  <a:lnTo>
                    <a:pt x="7413" y="4898"/>
                  </a:lnTo>
                  <a:lnTo>
                    <a:pt x="8378" y="5536"/>
                  </a:lnTo>
                  <a:lnTo>
                    <a:pt x="9417" y="622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700" name="Freeform 91"/>
            <p:cNvSpPr>
              <a:spLocks/>
            </p:cNvSpPr>
            <p:nvPr/>
          </p:nvSpPr>
          <p:spPr bwMode="auto">
            <a:xfrm>
              <a:off x="2590118" y="1628814"/>
              <a:ext cx="2476496" cy="899951"/>
            </a:xfrm>
            <a:custGeom>
              <a:avLst/>
              <a:gdLst>
                <a:gd name="T0" fmla="*/ 0 w 9972"/>
                <a:gd name="T1" fmla="*/ 0 h 6223"/>
                <a:gd name="T2" fmla="*/ 80215 w 9972"/>
                <a:gd name="T3" fmla="*/ 29068 h 6223"/>
                <a:gd name="T4" fmla="*/ 164404 w 9972"/>
                <a:gd name="T5" fmla="*/ 59727 h 6223"/>
                <a:gd name="T6" fmla="*/ 253560 w 9972"/>
                <a:gd name="T7" fmla="*/ 92121 h 6223"/>
                <a:gd name="T8" fmla="*/ 347186 w 9972"/>
                <a:gd name="T9" fmla="*/ 126395 h 6223"/>
                <a:gd name="T10" fmla="*/ 446276 w 9972"/>
                <a:gd name="T11" fmla="*/ 162260 h 6223"/>
                <a:gd name="T12" fmla="*/ 550581 w 9972"/>
                <a:gd name="T13" fmla="*/ 200005 h 6223"/>
                <a:gd name="T14" fmla="*/ 660349 w 9972"/>
                <a:gd name="T15" fmla="*/ 240209 h 6223"/>
                <a:gd name="T16" fmla="*/ 775581 w 9972"/>
                <a:gd name="T17" fmla="*/ 281858 h 6223"/>
                <a:gd name="T18" fmla="*/ 934025 w 9972"/>
                <a:gd name="T19" fmla="*/ 339416 h 6223"/>
                <a:gd name="T20" fmla="*/ 1106128 w 9972"/>
                <a:gd name="T21" fmla="*/ 402035 h 6223"/>
                <a:gd name="T22" fmla="*/ 1292884 w 9972"/>
                <a:gd name="T23" fmla="*/ 469860 h 6223"/>
                <a:gd name="T24" fmla="*/ 1495037 w 9972"/>
                <a:gd name="T25" fmla="*/ 543326 h 6223"/>
                <a:gd name="T26" fmla="*/ 1713580 w 9972"/>
                <a:gd name="T27" fmla="*/ 622720 h 6223"/>
                <a:gd name="T28" fmla="*/ 1949260 w 9972"/>
                <a:gd name="T29" fmla="*/ 708334 h 6223"/>
                <a:gd name="T30" fmla="*/ 2203068 w 9972"/>
                <a:gd name="T31" fmla="*/ 800599 h 6223"/>
                <a:gd name="T32" fmla="*/ 2476496 w 9972"/>
                <a:gd name="T33" fmla="*/ 899951 h 62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972" h="6223">
                  <a:moveTo>
                    <a:pt x="0" y="0"/>
                  </a:moveTo>
                  <a:lnTo>
                    <a:pt x="323" y="201"/>
                  </a:lnTo>
                  <a:lnTo>
                    <a:pt x="662" y="413"/>
                  </a:lnTo>
                  <a:lnTo>
                    <a:pt x="1021" y="637"/>
                  </a:lnTo>
                  <a:lnTo>
                    <a:pt x="1398" y="874"/>
                  </a:lnTo>
                  <a:lnTo>
                    <a:pt x="1797" y="1122"/>
                  </a:lnTo>
                  <a:lnTo>
                    <a:pt x="2217" y="1383"/>
                  </a:lnTo>
                  <a:lnTo>
                    <a:pt x="2659" y="1661"/>
                  </a:lnTo>
                  <a:lnTo>
                    <a:pt x="3123" y="1949"/>
                  </a:lnTo>
                  <a:lnTo>
                    <a:pt x="3761" y="2347"/>
                  </a:lnTo>
                  <a:lnTo>
                    <a:pt x="4454" y="2780"/>
                  </a:lnTo>
                  <a:lnTo>
                    <a:pt x="5206" y="3249"/>
                  </a:lnTo>
                  <a:lnTo>
                    <a:pt x="6020" y="3757"/>
                  </a:lnTo>
                  <a:lnTo>
                    <a:pt x="6900" y="4306"/>
                  </a:lnTo>
                  <a:lnTo>
                    <a:pt x="7849" y="4898"/>
                  </a:lnTo>
                  <a:lnTo>
                    <a:pt x="8871" y="5536"/>
                  </a:lnTo>
                  <a:lnTo>
                    <a:pt x="9972" y="6223"/>
                  </a:lnTo>
                </a:path>
              </a:pathLst>
            </a:custGeom>
            <a:noFill/>
            <a:ln w="3175">
              <a:solidFill>
                <a:srgbClr val="ADAF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69701" name="Picture 92" descr="sps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120" y="1365291"/>
              <a:ext cx="981854" cy="370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702" name="Picture 93" descr="sps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980" y="1371641"/>
              <a:ext cx="981854" cy="370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703" name="Picture 94" descr="sps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201" y="1363700"/>
              <a:ext cx="596268" cy="28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9704" name="Group 95"/>
            <p:cNvGrpSpPr>
              <a:grpSpLocks/>
            </p:cNvGrpSpPr>
            <p:nvPr/>
          </p:nvGrpSpPr>
          <p:grpSpPr bwMode="auto">
            <a:xfrm>
              <a:off x="2729891" y="2011403"/>
              <a:ext cx="3257606" cy="2083414"/>
              <a:chOff x="2205" y="1294"/>
              <a:chExt cx="1680" cy="2063"/>
            </a:xfrm>
          </p:grpSpPr>
          <p:sp>
            <p:nvSpPr>
              <p:cNvPr id="69741" name="Line 96"/>
              <p:cNvSpPr>
                <a:spLocks noChangeShapeType="1"/>
              </p:cNvSpPr>
              <p:nvPr/>
            </p:nvSpPr>
            <p:spPr bwMode="auto">
              <a:xfrm flipH="1" flipV="1">
                <a:off x="2397" y="3008"/>
                <a:ext cx="340" cy="349"/>
              </a:xfrm>
              <a:prstGeom prst="line">
                <a:avLst/>
              </a:prstGeom>
              <a:noFill/>
              <a:ln w="508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36000" tIns="46800" rIns="36000" bIns="46800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9742" name="Line 97"/>
              <p:cNvSpPr>
                <a:spLocks noChangeShapeType="1"/>
              </p:cNvSpPr>
              <p:nvPr/>
            </p:nvSpPr>
            <p:spPr bwMode="auto">
              <a:xfrm>
                <a:off x="2397" y="3008"/>
                <a:ext cx="1483" cy="0"/>
              </a:xfrm>
              <a:prstGeom prst="line">
                <a:avLst/>
              </a:prstGeom>
              <a:noFill/>
              <a:ln w="508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36000" tIns="46800" rIns="36000" bIns="46800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9743" name="Line 98"/>
              <p:cNvSpPr>
                <a:spLocks noChangeShapeType="1"/>
              </p:cNvSpPr>
              <p:nvPr/>
            </p:nvSpPr>
            <p:spPr bwMode="auto">
              <a:xfrm flipH="1" flipV="1">
                <a:off x="3880" y="1806"/>
                <a:ext cx="5" cy="1202"/>
              </a:xfrm>
              <a:prstGeom prst="line">
                <a:avLst/>
              </a:prstGeom>
              <a:noFill/>
              <a:ln w="508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36000" tIns="46800" rIns="36000" bIns="46800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9744" name="Line 99"/>
              <p:cNvSpPr>
                <a:spLocks noChangeShapeType="1"/>
              </p:cNvSpPr>
              <p:nvPr/>
            </p:nvSpPr>
            <p:spPr bwMode="auto">
              <a:xfrm flipH="1" flipV="1">
                <a:off x="3155" y="1294"/>
                <a:ext cx="725" cy="512"/>
              </a:xfrm>
              <a:prstGeom prst="line">
                <a:avLst/>
              </a:prstGeom>
              <a:noFill/>
              <a:ln w="508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36000" tIns="46800" rIns="36000" bIns="46800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9745" name="Line 100"/>
              <p:cNvSpPr>
                <a:spLocks noChangeShapeType="1"/>
              </p:cNvSpPr>
              <p:nvPr/>
            </p:nvSpPr>
            <p:spPr bwMode="auto">
              <a:xfrm>
                <a:off x="2205" y="1294"/>
                <a:ext cx="950" cy="0"/>
              </a:xfrm>
              <a:prstGeom prst="line">
                <a:avLst/>
              </a:prstGeom>
              <a:noFill/>
              <a:ln w="508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36000" tIns="46800" rIns="36000" bIns="46800" anchor="ctr">
                <a:spAutoFit/>
              </a:bodyPr>
              <a:lstStyle/>
              <a:p>
                <a:endParaRPr lang="ru-RU"/>
              </a:p>
            </p:txBody>
          </p:sp>
        </p:grpSp>
        <p:grpSp>
          <p:nvGrpSpPr>
            <p:cNvPr id="69705" name="Group 101"/>
            <p:cNvGrpSpPr>
              <a:grpSpLocks/>
            </p:cNvGrpSpPr>
            <p:nvPr/>
          </p:nvGrpSpPr>
          <p:grpSpPr bwMode="auto">
            <a:xfrm>
              <a:off x="3801482" y="3949741"/>
              <a:ext cx="1715262" cy="500695"/>
              <a:chOff x="2794" y="2997"/>
              <a:chExt cx="902" cy="408"/>
            </a:xfrm>
          </p:grpSpPr>
          <p:graphicFrame>
            <p:nvGraphicFramePr>
              <p:cNvPr id="69739" name="Object 102"/>
              <p:cNvGraphicFramePr>
                <a:graphicFrameLocks noChangeAspect="1"/>
              </p:cNvGraphicFramePr>
              <p:nvPr/>
            </p:nvGraphicFramePr>
            <p:xfrm>
              <a:off x="3316" y="2997"/>
              <a:ext cx="380" cy="4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9810" name="Photo Editor-Foto" r:id="rId30" imgW="2438095" imgH="2438095" progId="">
                      <p:embed/>
                    </p:oleObj>
                  </mc:Choice>
                  <mc:Fallback>
                    <p:oleObj name="Photo Editor-Foto" r:id="rId30" imgW="2438095" imgH="2438095" progId="">
                      <p:embed/>
                      <p:pic>
                        <p:nvPicPr>
                          <p:cNvPr id="0" name="Object 10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16" y="2997"/>
                            <a:ext cx="380" cy="4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75A4AD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9740" name="Object 103"/>
              <p:cNvGraphicFramePr>
                <a:graphicFrameLocks noChangeAspect="1"/>
              </p:cNvGraphicFramePr>
              <p:nvPr/>
            </p:nvGraphicFramePr>
            <p:xfrm>
              <a:off x="2794" y="3222"/>
              <a:ext cx="515" cy="1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9811" name="Bitmap" r:id="rId31" imgW="1809524" imgH="714286" progId="PBrush">
                      <p:embed/>
                    </p:oleObj>
                  </mc:Choice>
                  <mc:Fallback>
                    <p:oleObj name="Bitmap" r:id="rId31" imgW="1809524" imgH="714286" progId="PBrush">
                      <p:embed/>
                      <p:pic>
                        <p:nvPicPr>
                          <p:cNvPr id="0" name="Object 10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94" y="3222"/>
                            <a:ext cx="515" cy="15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75A4AD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40" name="Freeform 104"/>
            <p:cNvSpPr>
              <a:spLocks/>
            </p:cNvSpPr>
            <p:nvPr/>
          </p:nvSpPr>
          <p:spPr bwMode="auto">
            <a:xfrm>
              <a:off x="2610652" y="2302577"/>
              <a:ext cx="1145529" cy="444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42" y="0"/>
                </a:cxn>
                <a:cxn ang="0">
                  <a:pos x="1357" y="90"/>
                </a:cxn>
              </a:cxnLst>
              <a:rect l="0" t="0" r="r" b="b"/>
              <a:pathLst>
                <a:path w="1357" h="90">
                  <a:moveTo>
                    <a:pt x="0" y="0"/>
                  </a:moveTo>
                  <a:lnTo>
                    <a:pt x="1242" y="0"/>
                  </a:lnTo>
                  <a:lnTo>
                    <a:pt x="1357" y="90"/>
                  </a:lnTo>
                </a:path>
              </a:pathLst>
            </a:custGeom>
            <a:noFill/>
            <a:ln w="38100" cmpd="sng">
              <a:solidFill>
                <a:srgbClr val="ADBECB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endParaRPr lang="de-DE" sz="1800" kern="0" dirty="0">
                <a:solidFill>
                  <a:srgbClr val="ADBECB"/>
                </a:solidFill>
                <a:latin typeface="Arial" pitchFamily="34" charset="0"/>
                <a:ea typeface="ＭＳ Ｐゴシック" charset="-128"/>
              </a:endParaRPr>
            </a:p>
          </p:txBody>
        </p:sp>
        <p:grpSp>
          <p:nvGrpSpPr>
            <p:cNvPr id="69707" name="Group 105"/>
            <p:cNvGrpSpPr>
              <a:grpSpLocks/>
            </p:cNvGrpSpPr>
            <p:nvPr/>
          </p:nvGrpSpPr>
          <p:grpSpPr bwMode="auto">
            <a:xfrm>
              <a:off x="2335985" y="1911388"/>
              <a:ext cx="1345576" cy="650254"/>
              <a:chOff x="2060" y="1363"/>
              <a:chExt cx="677" cy="499"/>
            </a:xfrm>
          </p:grpSpPr>
          <p:graphicFrame>
            <p:nvGraphicFramePr>
              <p:cNvPr id="69737" name="Object 106"/>
              <p:cNvGraphicFramePr>
                <a:graphicFrameLocks noChangeAspect="1"/>
              </p:cNvGraphicFramePr>
              <p:nvPr/>
            </p:nvGraphicFramePr>
            <p:xfrm>
              <a:off x="2338" y="1473"/>
              <a:ext cx="399" cy="38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9812" name="Photo Editor-Foto" r:id="rId32" imgW="2438095" imgH="2438095" progId="">
                      <p:embed/>
                    </p:oleObj>
                  </mc:Choice>
                  <mc:Fallback>
                    <p:oleObj name="Photo Editor-Foto" r:id="rId32" imgW="2438095" imgH="2438095" progId="">
                      <p:embed/>
                      <p:pic>
                        <p:nvPicPr>
                          <p:cNvPr id="0" name="Object 10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38" y="1473"/>
                            <a:ext cx="399" cy="38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75A4AD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69738" name="Picture 107" descr="tower_mirror"/>
              <p:cNvPicPr>
                <a:picLocks noChangeAspect="1" noChangeArrowheads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0" y="1363"/>
                <a:ext cx="274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aphicFrame>
          <p:nvGraphicFramePr>
            <p:cNvPr id="69708" name="Object 108"/>
            <p:cNvGraphicFramePr>
              <a:graphicFrameLocks noChangeAspect="1"/>
            </p:cNvGraphicFramePr>
            <p:nvPr/>
          </p:nvGraphicFramePr>
          <p:xfrm>
            <a:off x="3716772" y="2181266"/>
            <a:ext cx="745335" cy="3531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813" name="Photo Editor-Foto" r:id="rId34" imgW="2123810" imgH="1343212" progId="">
                    <p:embed/>
                  </p:oleObj>
                </mc:Choice>
                <mc:Fallback>
                  <p:oleObj name="Photo Editor-Foto" r:id="rId34" imgW="2123810" imgH="1343212" progId="">
                    <p:embed/>
                    <p:pic>
                      <p:nvPicPr>
                        <p:cNvPr id="0" name="Object 10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16772" y="2181266"/>
                          <a:ext cx="745335" cy="3531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75A4A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709" name="Object 109"/>
            <p:cNvGraphicFramePr>
              <a:graphicFrameLocks noChangeAspect="1"/>
            </p:cNvGraphicFramePr>
            <p:nvPr/>
          </p:nvGraphicFramePr>
          <p:xfrm>
            <a:off x="2640944" y="2428916"/>
            <a:ext cx="1120982" cy="3307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814" name="Photo Editor-Foto" r:id="rId36" imgW="1905266" imgH="1114581" progId="">
                    <p:embed/>
                  </p:oleObj>
                </mc:Choice>
                <mc:Fallback>
                  <p:oleObj name="Photo Editor-Foto" r:id="rId36" imgW="1905266" imgH="1114581" progId="">
                    <p:embed/>
                    <p:pic>
                      <p:nvPicPr>
                        <p:cNvPr id="0" name="Object 10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40944" y="2428916"/>
                          <a:ext cx="1120982" cy="3307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75A4A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9710" name="Picture 110" descr="sps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170"/>
            <a:stretch>
              <a:fillRect/>
            </a:stretch>
          </p:blipFill>
          <p:spPr bwMode="auto">
            <a:xfrm>
              <a:off x="3077205" y="2195550"/>
              <a:ext cx="492914" cy="25179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711" name="Picture 111" descr="sps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170"/>
            <a:stretch>
              <a:fillRect/>
            </a:stretch>
          </p:blipFill>
          <p:spPr bwMode="auto">
            <a:xfrm>
              <a:off x="5008611" y="4065628"/>
              <a:ext cx="465089" cy="24136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712" name="Picture 112" descr="tower_mirro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584" y="4079916"/>
              <a:ext cx="636018" cy="817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9713" name="Group 113"/>
            <p:cNvGrpSpPr>
              <a:grpSpLocks/>
            </p:cNvGrpSpPr>
            <p:nvPr/>
          </p:nvGrpSpPr>
          <p:grpSpPr bwMode="auto">
            <a:xfrm>
              <a:off x="5423694" y="1346240"/>
              <a:ext cx="3080713" cy="611239"/>
              <a:chOff x="3733" y="1730"/>
              <a:chExt cx="2884" cy="1246"/>
            </a:xfrm>
          </p:grpSpPr>
          <p:grpSp>
            <p:nvGrpSpPr>
              <p:cNvPr id="69731" name="Group 114"/>
              <p:cNvGrpSpPr>
                <a:grpSpLocks/>
              </p:cNvGrpSpPr>
              <p:nvPr/>
            </p:nvGrpSpPr>
            <p:grpSpPr bwMode="auto">
              <a:xfrm>
                <a:off x="3733" y="1730"/>
                <a:ext cx="2884" cy="1246"/>
                <a:chOff x="3620" y="1196"/>
                <a:chExt cx="2883" cy="1246"/>
              </a:xfrm>
            </p:grpSpPr>
            <p:pic>
              <p:nvPicPr>
                <p:cNvPr id="69734" name="Picture 115" descr="Bild1"/>
                <p:cNvPicPr>
                  <a:picLocks noChangeAspect="1" noChangeArrowheads="1"/>
                </p:cNvPicPr>
                <p:nvPr/>
              </p:nvPicPr>
              <p:blipFill>
                <a:blip r:embed="rId39" cstate="print">
                  <a:clrChange>
                    <a:clrFrom>
                      <a:srgbClr val="BBE0E3"/>
                    </a:clrFrom>
                    <a:clrTo>
                      <a:srgbClr val="BBE0E3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20" y="1196"/>
                  <a:ext cx="2883" cy="1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69735" name="Object 116"/>
                <p:cNvGraphicFramePr>
                  <a:graphicFrameLocks noChangeAspect="1"/>
                </p:cNvGraphicFramePr>
                <p:nvPr/>
              </p:nvGraphicFramePr>
              <p:xfrm>
                <a:off x="3987" y="2191"/>
                <a:ext cx="579" cy="25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9815" name="Photo Editor-Foto" r:id="rId40" imgW="1905266" imgH="1114581" progId="">
                        <p:embed/>
                      </p:oleObj>
                    </mc:Choice>
                    <mc:Fallback>
                      <p:oleObj name="Photo Editor-Foto" r:id="rId40" imgW="1905266" imgH="1114581" progId="">
                        <p:embed/>
                        <p:pic>
                          <p:nvPicPr>
                            <p:cNvPr id="0" name="Object 11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87" y="2191"/>
                              <a:ext cx="579" cy="251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75A4AD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736" name="Object 117"/>
                <p:cNvGraphicFramePr>
                  <a:graphicFrameLocks noChangeAspect="1"/>
                </p:cNvGraphicFramePr>
                <p:nvPr/>
              </p:nvGraphicFramePr>
              <p:xfrm>
                <a:off x="5664" y="2177"/>
                <a:ext cx="536" cy="25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9816" name="Photo Editor-Foto" r:id="rId41" imgW="1905266" imgH="1114581" progId="">
                        <p:embed/>
                      </p:oleObj>
                    </mc:Choice>
                    <mc:Fallback>
                      <p:oleObj name="Photo Editor-Foto" r:id="rId41" imgW="1905266" imgH="1114581" progId="">
                        <p:embed/>
                        <p:pic>
                          <p:nvPicPr>
                            <p:cNvPr id="0" name="Object 11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4" y="2177"/>
                              <a:ext cx="536" cy="25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75A4AD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pic>
            <p:nvPicPr>
              <p:cNvPr id="69732" name="Picture 118" descr="sps"/>
              <p:cNvPicPr>
                <a:picLocks noChangeAspect="1" noChangeArrowheads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170"/>
              <a:stretch>
                <a:fillRect/>
              </a:stretch>
            </p:blipFill>
            <p:spPr bwMode="auto">
              <a:xfrm>
                <a:off x="6000" y="2506"/>
                <a:ext cx="230" cy="15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733" name="Picture 119" descr="sps"/>
              <p:cNvPicPr>
                <a:picLocks noChangeAspect="1" noChangeArrowheads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170"/>
              <a:stretch>
                <a:fillRect/>
              </a:stretch>
            </p:blipFill>
            <p:spPr bwMode="auto">
              <a:xfrm>
                <a:off x="4154" y="2506"/>
                <a:ext cx="229" cy="15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9714" name="Group 120"/>
            <p:cNvGrpSpPr>
              <a:grpSpLocks/>
            </p:cNvGrpSpPr>
            <p:nvPr/>
          </p:nvGrpSpPr>
          <p:grpSpPr bwMode="auto">
            <a:xfrm>
              <a:off x="8017960" y="3511591"/>
              <a:ext cx="3909524" cy="1281000"/>
              <a:chOff x="3733" y="1730"/>
              <a:chExt cx="2884" cy="1246"/>
            </a:xfrm>
          </p:grpSpPr>
          <p:grpSp>
            <p:nvGrpSpPr>
              <p:cNvPr id="69725" name="Group 121"/>
              <p:cNvGrpSpPr>
                <a:grpSpLocks/>
              </p:cNvGrpSpPr>
              <p:nvPr/>
            </p:nvGrpSpPr>
            <p:grpSpPr bwMode="auto">
              <a:xfrm>
                <a:off x="3733" y="1730"/>
                <a:ext cx="2884" cy="1246"/>
                <a:chOff x="3620" y="1196"/>
                <a:chExt cx="2883" cy="1246"/>
              </a:xfrm>
            </p:grpSpPr>
            <p:pic>
              <p:nvPicPr>
                <p:cNvPr id="69728" name="Picture 122" descr="Bild1"/>
                <p:cNvPicPr>
                  <a:picLocks noChangeAspect="1" noChangeArrowheads="1"/>
                </p:cNvPicPr>
                <p:nvPr/>
              </p:nvPicPr>
              <p:blipFill>
                <a:blip r:embed="rId44" cstate="print">
                  <a:clrChange>
                    <a:clrFrom>
                      <a:srgbClr val="BBE0E3"/>
                    </a:clrFrom>
                    <a:clrTo>
                      <a:srgbClr val="BBE0E3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20" y="1196"/>
                  <a:ext cx="2883" cy="1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69729" name="Object 123"/>
                <p:cNvGraphicFramePr>
                  <a:graphicFrameLocks noChangeAspect="1"/>
                </p:cNvGraphicFramePr>
                <p:nvPr/>
              </p:nvGraphicFramePr>
              <p:xfrm>
                <a:off x="3987" y="2191"/>
                <a:ext cx="579" cy="25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9817" name="Photo Editor-Foto" r:id="rId45" imgW="1905266" imgH="1114581" progId="">
                        <p:embed/>
                      </p:oleObj>
                    </mc:Choice>
                    <mc:Fallback>
                      <p:oleObj name="Photo Editor-Foto" r:id="rId45" imgW="1905266" imgH="1114581" progId="">
                        <p:embed/>
                        <p:pic>
                          <p:nvPicPr>
                            <p:cNvPr id="0" name="Object 12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87" y="2191"/>
                              <a:ext cx="579" cy="251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75A4AD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730" name="Object 124"/>
                <p:cNvGraphicFramePr>
                  <a:graphicFrameLocks noChangeAspect="1"/>
                </p:cNvGraphicFramePr>
                <p:nvPr/>
              </p:nvGraphicFramePr>
              <p:xfrm>
                <a:off x="5664" y="2177"/>
                <a:ext cx="536" cy="25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9818" name="Photo Editor-Foto" r:id="rId46" imgW="1905266" imgH="1114581" progId="">
                        <p:embed/>
                      </p:oleObj>
                    </mc:Choice>
                    <mc:Fallback>
                      <p:oleObj name="Photo Editor-Foto" r:id="rId46" imgW="1905266" imgH="1114581" progId="">
                        <p:embed/>
                        <p:pic>
                          <p:nvPicPr>
                            <p:cNvPr id="0" name="Object 12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4" y="2177"/>
                              <a:ext cx="536" cy="25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75A4AD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pic>
            <p:nvPicPr>
              <p:cNvPr id="69726" name="Picture 125" descr="sps"/>
              <p:cNvPicPr>
                <a:picLocks noChangeAspect="1" noChangeArrowheads="1"/>
              </p:cNvPicPr>
              <p:nvPr/>
            </p:nvPicPr>
            <p:blipFill>
              <a:blip r:embed="rId4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170"/>
              <a:stretch>
                <a:fillRect/>
              </a:stretch>
            </p:blipFill>
            <p:spPr bwMode="auto">
              <a:xfrm>
                <a:off x="6000" y="2506"/>
                <a:ext cx="230" cy="15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727" name="Picture 126" descr="sps"/>
              <p:cNvPicPr>
                <a:picLocks noChangeAspect="1" noChangeArrowheads="1"/>
              </p:cNvPicPr>
              <p:nvPr/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170"/>
              <a:stretch>
                <a:fillRect/>
              </a:stretch>
            </p:blipFill>
            <p:spPr bwMode="auto">
              <a:xfrm>
                <a:off x="4154" y="2506"/>
                <a:ext cx="229" cy="15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9715" name="Line 127"/>
            <p:cNvSpPr>
              <a:spLocks noChangeShapeType="1"/>
            </p:cNvSpPr>
            <p:nvPr/>
          </p:nvSpPr>
          <p:spPr bwMode="auto">
            <a:xfrm>
              <a:off x="6183972" y="3946563"/>
              <a:ext cx="3343071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/>
            <a:lstStyle/>
            <a:p>
              <a:endParaRPr lang="ru-RU"/>
            </a:p>
          </p:txBody>
        </p:sp>
        <p:sp>
          <p:nvSpPr>
            <p:cNvPr id="69716" name="Line 128"/>
            <p:cNvSpPr>
              <a:spLocks noChangeShapeType="1"/>
            </p:cNvSpPr>
            <p:nvPr/>
          </p:nvSpPr>
          <p:spPr bwMode="auto">
            <a:xfrm>
              <a:off x="9746061" y="3946563"/>
              <a:ext cx="830799" cy="348536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/>
            <a:lstStyle/>
            <a:p>
              <a:endParaRPr lang="ru-RU"/>
            </a:p>
          </p:txBody>
        </p:sp>
        <p:sp>
          <p:nvSpPr>
            <p:cNvPr id="69717" name="Text Box 130"/>
            <p:cNvSpPr txBox="1">
              <a:spLocks noChangeArrowheads="1"/>
            </p:cNvSpPr>
            <p:nvPr/>
          </p:nvSpPr>
          <p:spPr bwMode="auto">
            <a:xfrm>
              <a:off x="9557577" y="4869180"/>
              <a:ext cx="208122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400" b="1">
                  <a:solidFill>
                    <a:srgbClr val="16495F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Электричество</a:t>
              </a:r>
              <a:endParaRPr lang="de-AT" altLang="en-US" sz="1400" b="1">
                <a:solidFill>
                  <a:srgbClr val="16495F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9718" name="Text Box 131"/>
            <p:cNvSpPr txBox="1">
              <a:spLocks noChangeArrowheads="1"/>
            </p:cNvSpPr>
            <p:nvPr/>
          </p:nvSpPr>
          <p:spPr bwMode="auto">
            <a:xfrm>
              <a:off x="7501226" y="2996946"/>
              <a:ext cx="208122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400" b="1">
                  <a:solidFill>
                    <a:srgbClr val="16495F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Газ</a:t>
              </a:r>
              <a:endParaRPr lang="de-AT" altLang="en-US" sz="1400" b="1">
                <a:solidFill>
                  <a:srgbClr val="16495F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9719" name="Text Box 132"/>
            <p:cNvSpPr txBox="1">
              <a:spLocks noChangeArrowheads="1"/>
            </p:cNvSpPr>
            <p:nvPr/>
          </p:nvSpPr>
          <p:spPr bwMode="auto">
            <a:xfrm>
              <a:off x="2024675" y="2743241"/>
              <a:ext cx="208925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400" b="1">
                  <a:solidFill>
                    <a:srgbClr val="16495F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Вода</a:t>
              </a:r>
              <a:endParaRPr lang="en-US" altLang="en-US" sz="1400" b="1">
                <a:solidFill>
                  <a:srgbClr val="16495F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9720" name="Text Box 133"/>
            <p:cNvSpPr txBox="1">
              <a:spLocks noChangeArrowheads="1"/>
            </p:cNvSpPr>
            <p:nvPr/>
          </p:nvSpPr>
          <p:spPr bwMode="auto">
            <a:xfrm>
              <a:off x="5502052" y="1360527"/>
              <a:ext cx="19547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400" b="1">
                  <a:solidFill>
                    <a:srgbClr val="16495F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Тепло</a:t>
              </a:r>
              <a:endParaRPr lang="de-AT" altLang="en-US" sz="1400" b="1">
                <a:solidFill>
                  <a:srgbClr val="16495F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9721" name="Line 134"/>
            <p:cNvSpPr>
              <a:spLocks noChangeShapeType="1"/>
            </p:cNvSpPr>
            <p:nvPr/>
          </p:nvSpPr>
          <p:spPr bwMode="auto">
            <a:xfrm flipV="1">
              <a:off x="5893837" y="2046327"/>
              <a:ext cx="747321" cy="35764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/>
            <a:lstStyle/>
            <a:p>
              <a:endParaRPr lang="ru-RU"/>
            </a:p>
          </p:txBody>
        </p:sp>
        <p:sp>
          <p:nvSpPr>
            <p:cNvPr id="69722" name="AutoShape 135"/>
            <p:cNvSpPr>
              <a:spLocks noChangeArrowheads="1"/>
            </p:cNvSpPr>
            <p:nvPr/>
          </p:nvSpPr>
          <p:spPr bwMode="auto">
            <a:xfrm>
              <a:off x="743424" y="4233901"/>
              <a:ext cx="639993" cy="609939"/>
            </a:xfrm>
            <a:prstGeom prst="can">
              <a:avLst>
                <a:gd name="adj" fmla="val 36412"/>
              </a:avLst>
            </a:prstGeom>
            <a:solidFill>
              <a:srgbClr val="9379DB"/>
            </a:solidFill>
            <a:ln w="9525">
              <a:solidFill>
                <a:srgbClr val="669900"/>
              </a:solidFill>
              <a:round/>
              <a:headEnd/>
              <a:tailEnd/>
            </a:ln>
          </p:spPr>
          <p:txBody>
            <a:bodyPr wrap="none" lIns="70237" tIns="35119" rIns="70237" bIns="35119" anchor="ctr"/>
            <a:lstStyle>
              <a:lvl1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defTabSz="912813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71725" indent="-85725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828925" indent="-85725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86125" indent="-85725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743325" indent="-85725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en-US" altLang="en-US" sz="1100">
                <a:solidFill>
                  <a:srgbClr val="16495F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  <a:p>
              <a:pPr algn="ctr"/>
              <a:r>
                <a:rPr lang="en-US" altLang="en-US" sz="1300" b="1">
                  <a:solidFill>
                    <a:srgbClr val="16495F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DATA</a:t>
              </a:r>
            </a:p>
            <a:p>
              <a:pPr algn="ctr"/>
              <a:r>
                <a:rPr lang="en-US" altLang="en-US" sz="1100">
                  <a:solidFill>
                    <a:srgbClr val="16495F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Center</a:t>
              </a:r>
            </a:p>
          </p:txBody>
        </p:sp>
        <p:sp>
          <p:nvSpPr>
            <p:cNvPr id="69723" name="Line 136"/>
            <p:cNvSpPr>
              <a:spLocks noChangeShapeType="1"/>
            </p:cNvSpPr>
            <p:nvPr/>
          </p:nvSpPr>
          <p:spPr bwMode="auto">
            <a:xfrm>
              <a:off x="1431700" y="4683163"/>
              <a:ext cx="258383" cy="0"/>
            </a:xfrm>
            <a:prstGeom prst="line">
              <a:avLst/>
            </a:prstGeom>
            <a:noFill/>
            <a:ln w="57150">
              <a:solidFill>
                <a:srgbClr val="9379D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/>
            <a:lstStyle/>
            <a:p>
              <a:endParaRPr lang="ru-RU"/>
            </a:p>
          </p:txBody>
        </p:sp>
        <p:sp>
          <p:nvSpPr>
            <p:cNvPr id="69724" name="Text Box 129"/>
            <p:cNvSpPr txBox="1">
              <a:spLocks noChangeArrowheads="1"/>
            </p:cNvSpPr>
            <p:nvPr/>
          </p:nvSpPr>
          <p:spPr bwMode="auto">
            <a:xfrm>
              <a:off x="5138555" y="6309360"/>
              <a:ext cx="1344868" cy="288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b="1">
                  <a:solidFill>
                    <a:srgbClr val="16495F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Центр</a:t>
              </a:r>
              <a:endParaRPr lang="de-AT" altLang="en-US" b="1">
                <a:solidFill>
                  <a:srgbClr val="16495F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196975"/>
            <a:ext cx="4002088" cy="431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7175500" y="1089025"/>
            <a:ext cx="2289175" cy="2419350"/>
            <a:chOff x="17688916" y="2811570"/>
            <a:chExt cx="5634568" cy="3974422"/>
          </a:xfrm>
        </p:grpSpPr>
        <p:sp>
          <p:nvSpPr>
            <p:cNvPr id="43" name="Flowchart: Process 42"/>
            <p:cNvSpPr>
              <a:spLocks noChangeArrowheads="1"/>
            </p:cNvSpPr>
            <p:nvPr/>
          </p:nvSpPr>
          <p:spPr bwMode="auto">
            <a:xfrm>
              <a:off x="17688916" y="2811570"/>
              <a:ext cx="5634568" cy="3974422"/>
            </a:xfrm>
            <a:prstGeom prst="flowChartProcess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257137" tIns="128569" rIns="257137" bIns="128569"/>
            <a:lstStyle/>
            <a:p>
              <a:pPr algn="ctr" defTabSz="402306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srgbClr val="FFFFFF"/>
                  </a:solidFill>
                  <a:latin typeface="+mn-lt"/>
                </a:rPr>
                <a:t>Мониторинг Состояния Сети</a:t>
              </a:r>
              <a:endParaRPr lang="en-US" sz="12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9486" name="Rectangle 37"/>
            <p:cNvSpPr>
              <a:spLocks noChangeArrowheads="1"/>
            </p:cNvSpPr>
            <p:nvPr/>
          </p:nvSpPr>
          <p:spPr bwMode="auto">
            <a:xfrm>
              <a:off x="17942915" y="4550234"/>
              <a:ext cx="5063068" cy="73240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7137" tIns="128569" rIns="257137" bIns="128569" anchor="ctr">
              <a:spAutoFit/>
            </a:bodyPr>
            <a:lstStyle>
              <a:lvl1pPr defTabSz="401638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01638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01638">
                <a:spcBef>
                  <a:spcPct val="20000"/>
                </a:spcBef>
                <a:buFont typeface="Arial" panose="020B0604020202020204" pitchFamily="34" charset="0"/>
                <a:buChar char="•"/>
                <a:defRPr sz="11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01638">
                <a:spcBef>
                  <a:spcPct val="20000"/>
                </a:spcBef>
                <a:buFont typeface="Arial" panose="020B0604020202020204" pitchFamily="34" charset="0"/>
                <a:buChar char="–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01638">
                <a:spcBef>
                  <a:spcPct val="20000"/>
                </a:spcBef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100" b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Водный баланс</a:t>
              </a:r>
              <a:endParaRPr lang="en-US" altLang="ru-RU" sz="11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9487" name="Rectangle 43"/>
            <p:cNvSpPr>
              <a:spLocks noChangeArrowheads="1"/>
            </p:cNvSpPr>
            <p:nvPr/>
          </p:nvSpPr>
          <p:spPr bwMode="auto">
            <a:xfrm>
              <a:off x="17942915" y="3419158"/>
              <a:ext cx="5063068" cy="134417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7137" tIns="128569" rIns="257137" bIns="128569" anchor="ctr">
              <a:spAutoFit/>
            </a:bodyPr>
            <a:lstStyle>
              <a:lvl1pPr defTabSz="401638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01638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01638">
                <a:spcBef>
                  <a:spcPct val="20000"/>
                </a:spcBef>
                <a:buFont typeface="Arial" panose="020B0604020202020204" pitchFamily="34" charset="0"/>
                <a:buChar char="•"/>
                <a:defRPr sz="11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01638">
                <a:spcBef>
                  <a:spcPct val="20000"/>
                </a:spcBef>
                <a:buFont typeface="Arial" panose="020B0604020202020204" pitchFamily="34" charset="0"/>
                <a:buChar char="–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01638">
                <a:spcBef>
                  <a:spcPct val="20000"/>
                </a:spcBef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100" b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Ключевые показатели качества работы сети</a:t>
              </a:r>
              <a:endParaRPr lang="en-US" altLang="ru-RU" sz="11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19460" name="Title 18"/>
          <p:cNvSpPr>
            <a:spLocks noGrp="1"/>
          </p:cNvSpPr>
          <p:nvPr>
            <p:ph type="title"/>
          </p:nvPr>
        </p:nvSpPr>
        <p:spPr>
          <a:xfrm>
            <a:off x="214313" y="115888"/>
            <a:ext cx="9009062" cy="571500"/>
          </a:xfrm>
        </p:spPr>
        <p:txBody>
          <a:bodyPr/>
          <a:lstStyle/>
          <a:p>
            <a:pPr defTabSz="957263" eaLnBrk="1" fontAlgn="b" hangingPunct="1"/>
            <a:r>
              <a:rPr lang="ru-RU" altLang="zh-CN" sz="2000" b="1" smtClean="0">
                <a:solidFill>
                  <a:srgbClr val="17375E"/>
                </a:solidFill>
              </a:rPr>
              <a:t>Функциональность Системы Верхнего Уровня</a:t>
            </a:r>
            <a:endParaRPr lang="en-US" altLang="zh-CN" sz="2000" b="1" smtClean="0">
              <a:solidFill>
                <a:srgbClr val="17375E"/>
              </a:solidFill>
            </a:endParaRPr>
          </a:p>
        </p:txBody>
      </p: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260350" y="1125538"/>
            <a:ext cx="2287588" cy="1484312"/>
            <a:chOff x="639163" y="2828184"/>
            <a:chExt cx="5634565" cy="2374349"/>
          </a:xfrm>
        </p:grpSpPr>
        <p:sp>
          <p:nvSpPr>
            <p:cNvPr id="45" name="Flowchart: Process 44"/>
            <p:cNvSpPr/>
            <p:nvPr/>
          </p:nvSpPr>
          <p:spPr bwMode="auto">
            <a:xfrm>
              <a:off x="639163" y="2828184"/>
              <a:ext cx="5634565" cy="2300707"/>
            </a:xfrm>
            <a:prstGeom prst="flowChartProcess">
              <a:avLst/>
            </a:prstGeom>
            <a:solidFill>
              <a:schemeClr val="accent5"/>
            </a:solidFill>
            <a:ln>
              <a:noFill/>
            </a:ln>
            <a:effectLst/>
          </p:spPr>
          <p:txBody>
            <a:bodyPr lIns="257137" tIns="128569" rIns="257137" bIns="128569"/>
            <a:lstStyle>
              <a:lvl1pPr defTabSz="401638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defTabSz="401638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defTabSz="401638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defTabSz="401638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defTabSz="401638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71725" indent="-85725" defTabSz="4016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828925" indent="-85725" defTabSz="4016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86125" indent="-85725" defTabSz="4016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743325" indent="-85725" defTabSz="4016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defRPr/>
              </a:pPr>
              <a:r>
                <a:rPr lang="ru-RU" altLang="ru-RU" sz="1200" b="1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Мониторинг КИП</a:t>
              </a:r>
              <a:endParaRPr lang="en-US" altLang="ru-RU" sz="12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9483" name="Rectangle 45"/>
            <p:cNvSpPr>
              <a:spLocks noChangeArrowheads="1"/>
            </p:cNvSpPr>
            <p:nvPr/>
          </p:nvSpPr>
          <p:spPr bwMode="auto">
            <a:xfrm>
              <a:off x="909108" y="3134098"/>
              <a:ext cx="5063067" cy="1307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7137" tIns="128569" rIns="257137" bIns="128569" anchor="ctr">
              <a:spAutoFit/>
            </a:bodyPr>
            <a:lstStyle>
              <a:lvl1pPr defTabSz="401638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01638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01638">
                <a:spcBef>
                  <a:spcPct val="20000"/>
                </a:spcBef>
                <a:buFont typeface="Arial" panose="020B0604020202020204" pitchFamily="34" charset="0"/>
                <a:buChar char="•"/>
                <a:defRPr sz="11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01638">
                <a:spcBef>
                  <a:spcPct val="20000"/>
                </a:spcBef>
                <a:buFont typeface="Arial" panose="020B0604020202020204" pitchFamily="34" charset="0"/>
                <a:buChar char="–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01638">
                <a:spcBef>
                  <a:spcPct val="20000"/>
                </a:spcBef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100" b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Состояние</a:t>
              </a:r>
              <a:r>
                <a:rPr lang="en-US" altLang="ru-RU" sz="1100" b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 </a:t>
              </a:r>
              <a:r>
                <a:rPr lang="ru-RU" altLang="ru-RU" sz="1100" b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 устройств и обнаружение неполадок</a:t>
              </a:r>
              <a:endParaRPr lang="en-US" altLang="ru-RU" sz="11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9484" name="Rectangle 50"/>
            <p:cNvSpPr>
              <a:spLocks noChangeArrowheads="1"/>
            </p:cNvSpPr>
            <p:nvPr/>
          </p:nvSpPr>
          <p:spPr bwMode="auto">
            <a:xfrm>
              <a:off x="900640" y="4192394"/>
              <a:ext cx="5067301" cy="1010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7137" tIns="128569" rIns="257137" bIns="128569" anchor="ctr">
              <a:spAutoFit/>
            </a:bodyPr>
            <a:lstStyle>
              <a:lvl1pPr defTabSz="401638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01638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01638">
                <a:spcBef>
                  <a:spcPct val="20000"/>
                </a:spcBef>
                <a:buFont typeface="Arial" panose="020B0604020202020204" pitchFamily="34" charset="0"/>
                <a:buChar char="•"/>
                <a:defRPr sz="11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01638">
                <a:spcBef>
                  <a:spcPct val="20000"/>
                </a:spcBef>
                <a:buFont typeface="Arial" panose="020B0604020202020204" pitchFamily="34" charset="0"/>
                <a:buChar char="–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01638">
                <a:spcBef>
                  <a:spcPct val="20000"/>
                </a:spcBef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100" b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История эксплуатации </a:t>
              </a:r>
              <a:endParaRPr lang="en-US" altLang="ru-RU" sz="11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7185025" y="3573463"/>
            <a:ext cx="2289175" cy="1539875"/>
            <a:chOff x="2880574" y="4781648"/>
            <a:chExt cx="2111713" cy="1432624"/>
          </a:xfrm>
        </p:grpSpPr>
        <p:sp>
          <p:nvSpPr>
            <p:cNvPr id="47" name="Flowchart: Process 46"/>
            <p:cNvSpPr/>
            <p:nvPr/>
          </p:nvSpPr>
          <p:spPr bwMode="auto">
            <a:xfrm>
              <a:off x="2880574" y="4781648"/>
              <a:ext cx="2111713" cy="1432624"/>
            </a:xfrm>
            <a:prstGeom prst="flowChartProcess">
              <a:avLst/>
            </a:prstGeom>
            <a:solidFill>
              <a:schemeClr val="accent4"/>
            </a:solidFill>
            <a:ln>
              <a:noFill/>
            </a:ln>
            <a:effectLst/>
          </p:spPr>
          <p:txBody>
            <a:bodyPr lIns="108000" tIns="54000" rIns="108000" bIns="54000"/>
            <a:lstStyle>
              <a:lvl1pPr defTabSz="401638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defTabSz="401638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defTabSz="401638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defTabSz="401638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defTabSz="401638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71725" indent="-85725" defTabSz="4016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828925" indent="-85725" defTabSz="4016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86125" indent="-85725" defTabSz="4016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743325" indent="-85725" defTabSz="4016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defRPr/>
              </a:pPr>
              <a:r>
                <a:rPr lang="ru-RU" altLang="ru-RU" sz="1200" b="1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Взаимодействие с пользователем</a:t>
              </a:r>
            </a:p>
            <a:p>
              <a:pPr algn="ctr" eaLnBrk="1" hangingPunct="1">
                <a:lnSpc>
                  <a:spcPct val="110000"/>
                </a:lnSpc>
                <a:defRPr/>
              </a:pPr>
              <a:endParaRPr lang="en-US" altLang="ru-RU" sz="9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9479" name="Rectangle 47"/>
            <p:cNvSpPr>
              <a:spLocks noChangeArrowheads="1"/>
            </p:cNvSpPr>
            <p:nvPr/>
          </p:nvSpPr>
          <p:spPr bwMode="auto">
            <a:xfrm>
              <a:off x="2989877" y="5104849"/>
              <a:ext cx="1899113" cy="44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54000" rIns="108000" bIns="54000" anchor="ctr">
              <a:spAutoFit/>
            </a:bodyPr>
            <a:lstStyle>
              <a:lvl1pPr defTabSz="401638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01638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01638">
                <a:spcBef>
                  <a:spcPct val="20000"/>
                </a:spcBef>
                <a:buFont typeface="Arial" panose="020B0604020202020204" pitchFamily="34" charset="0"/>
                <a:buChar char="•"/>
                <a:defRPr sz="11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01638">
                <a:spcBef>
                  <a:spcPct val="20000"/>
                </a:spcBef>
                <a:buFont typeface="Arial" panose="020B0604020202020204" pitchFamily="34" charset="0"/>
                <a:buChar char="–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01638">
                <a:spcBef>
                  <a:spcPct val="20000"/>
                </a:spcBef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100" b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Приложения для моб. устр-в</a:t>
              </a:r>
              <a:endParaRPr lang="en-US" altLang="ru-RU" sz="11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9480" name="Rectangle 49"/>
            <p:cNvSpPr>
              <a:spLocks noChangeArrowheads="1"/>
            </p:cNvSpPr>
            <p:nvPr/>
          </p:nvSpPr>
          <p:spPr bwMode="auto">
            <a:xfrm>
              <a:off x="2989877" y="5514240"/>
              <a:ext cx="1899113" cy="274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54000" rIns="108000" bIns="54000" anchor="ctr">
              <a:spAutoFit/>
            </a:bodyPr>
            <a:lstStyle>
              <a:lvl1pPr defTabSz="401638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01638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01638">
                <a:spcBef>
                  <a:spcPct val="20000"/>
                </a:spcBef>
                <a:buFont typeface="Arial" panose="020B0604020202020204" pitchFamily="34" charset="0"/>
                <a:buChar char="•"/>
                <a:defRPr sz="11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01638">
                <a:spcBef>
                  <a:spcPct val="20000"/>
                </a:spcBef>
                <a:buFont typeface="Arial" panose="020B0604020202020204" pitchFamily="34" charset="0"/>
                <a:buChar char="–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01638">
                <a:spcBef>
                  <a:spcPct val="20000"/>
                </a:spcBef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100" b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Автоматические отчеты</a:t>
              </a:r>
              <a:endParaRPr lang="en-US" altLang="ru-RU" sz="11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9481" name="Rectangle 52"/>
            <p:cNvSpPr>
              <a:spLocks noChangeArrowheads="1"/>
            </p:cNvSpPr>
            <p:nvPr/>
          </p:nvSpPr>
          <p:spPr bwMode="auto">
            <a:xfrm>
              <a:off x="2990855" y="5836630"/>
              <a:ext cx="1899113" cy="274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54000" rIns="108000" bIns="54000" anchor="ctr">
              <a:spAutoFit/>
            </a:bodyPr>
            <a:lstStyle>
              <a:lvl1pPr defTabSz="401638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01638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01638">
                <a:spcBef>
                  <a:spcPct val="20000"/>
                </a:spcBef>
                <a:buFont typeface="Arial" panose="020B0604020202020204" pitchFamily="34" charset="0"/>
                <a:buChar char="•"/>
                <a:defRPr sz="11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01638">
                <a:spcBef>
                  <a:spcPct val="20000"/>
                </a:spcBef>
                <a:buFont typeface="Arial" panose="020B0604020202020204" pitchFamily="34" charset="0"/>
                <a:buChar char="–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01638">
                <a:spcBef>
                  <a:spcPct val="20000"/>
                </a:spcBef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100" b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Оповещения</a:t>
              </a:r>
              <a:endParaRPr lang="en-US" altLang="ru-RU" sz="11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7292975" y="3040063"/>
            <a:ext cx="2057400" cy="3413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3133" tIns="56566" rIns="113133" bIns="56566" anchor="ctr"/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ru-RU" sz="11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Нештатные ситуации</a:t>
            </a:r>
            <a:endParaRPr lang="en-US" altLang="ru-RU" sz="1100" b="1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260350" y="2670175"/>
            <a:ext cx="2287588" cy="2452688"/>
            <a:chOff x="639163" y="5340772"/>
            <a:chExt cx="5634565" cy="4184193"/>
          </a:xfrm>
        </p:grpSpPr>
        <p:sp>
          <p:nvSpPr>
            <p:cNvPr id="42" name="Flowchart: Process 41"/>
            <p:cNvSpPr/>
            <p:nvPr/>
          </p:nvSpPr>
          <p:spPr bwMode="auto">
            <a:xfrm>
              <a:off x="639163" y="5340772"/>
              <a:ext cx="5634565" cy="4181484"/>
            </a:xfrm>
            <a:prstGeom prst="flowChartProcess">
              <a:avLst/>
            </a:prstGeom>
            <a:solidFill>
              <a:schemeClr val="accent3"/>
            </a:solidFill>
            <a:ln>
              <a:noFill/>
            </a:ln>
            <a:effectLst/>
          </p:spPr>
          <p:txBody>
            <a:bodyPr lIns="257137" tIns="128569" rIns="257137" bIns="128569"/>
            <a:lstStyle>
              <a:lvl1pPr defTabSz="401638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defTabSz="401638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defTabSz="401638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defTabSz="401638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defTabSz="401638"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71725" indent="-85725" defTabSz="4016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828925" indent="-85725" defTabSz="4016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86125" indent="-85725" defTabSz="4016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743325" indent="-85725" defTabSz="4016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defRPr/>
              </a:pPr>
              <a:r>
                <a:rPr lang="ru-RU" altLang="ru-RU" sz="1200" b="1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Внедрение на Предприятии</a:t>
              </a:r>
              <a:endParaRPr lang="en-US" altLang="ru-RU" sz="12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9475" name="Rectangle 35"/>
            <p:cNvSpPr>
              <a:spLocks noChangeArrowheads="1"/>
            </p:cNvSpPr>
            <p:nvPr/>
          </p:nvSpPr>
          <p:spPr bwMode="auto">
            <a:xfrm>
              <a:off x="927030" y="6020810"/>
              <a:ext cx="5063067" cy="139611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28569" rIns="108000" bIns="128569" anchor="ctr">
              <a:spAutoFit/>
            </a:bodyPr>
            <a:lstStyle>
              <a:lvl1pPr defTabSz="401638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01638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01638">
                <a:spcBef>
                  <a:spcPct val="20000"/>
                </a:spcBef>
                <a:buFont typeface="Arial" panose="020B0604020202020204" pitchFamily="34" charset="0"/>
                <a:buChar char="•"/>
                <a:defRPr sz="11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01638">
                <a:spcBef>
                  <a:spcPct val="20000"/>
                </a:spcBef>
                <a:buFont typeface="Arial" panose="020B0604020202020204" pitchFamily="34" charset="0"/>
                <a:buChar char="–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01638">
                <a:spcBef>
                  <a:spcPct val="20000"/>
                </a:spcBef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100" b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Гибкие интерфейсы для смежных систем Предприятия</a:t>
              </a:r>
              <a:endParaRPr lang="en-US" altLang="ru-RU" sz="11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9476" name="Rectangle 36"/>
            <p:cNvSpPr>
              <a:spLocks noChangeArrowheads="1"/>
            </p:cNvSpPr>
            <p:nvPr/>
          </p:nvSpPr>
          <p:spPr bwMode="auto">
            <a:xfrm>
              <a:off x="927030" y="8128855"/>
              <a:ext cx="5063067" cy="139611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7137" tIns="128569" rIns="257137" bIns="128569" anchor="ctr">
              <a:spAutoFit/>
            </a:bodyPr>
            <a:lstStyle>
              <a:lvl1pPr defTabSz="401638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01638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01638">
                <a:spcBef>
                  <a:spcPct val="20000"/>
                </a:spcBef>
                <a:buFont typeface="Arial" panose="020B0604020202020204" pitchFamily="34" charset="0"/>
                <a:buChar char="•"/>
                <a:defRPr sz="11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01638">
                <a:spcBef>
                  <a:spcPct val="20000"/>
                </a:spcBef>
                <a:buFont typeface="Arial" panose="020B0604020202020204" pitchFamily="34" charset="0"/>
                <a:buChar char="–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01638">
                <a:spcBef>
                  <a:spcPct val="20000"/>
                </a:spcBef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100" b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Адаптация под бизнес-процессы Предприятия</a:t>
              </a:r>
              <a:endParaRPr lang="en-US" altLang="ru-RU" sz="11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9477" name="Rectangle 48"/>
            <p:cNvSpPr>
              <a:spLocks noChangeArrowheads="1"/>
            </p:cNvSpPr>
            <p:nvPr/>
          </p:nvSpPr>
          <p:spPr bwMode="auto">
            <a:xfrm>
              <a:off x="927030" y="7081880"/>
              <a:ext cx="5063067" cy="139611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7137" tIns="128569" rIns="257137" bIns="128569" anchor="ctr">
              <a:spAutoFit/>
            </a:bodyPr>
            <a:lstStyle>
              <a:lvl1pPr defTabSz="401638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01638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01638">
                <a:spcBef>
                  <a:spcPct val="20000"/>
                </a:spcBef>
                <a:buFont typeface="Arial" panose="020B0604020202020204" pitchFamily="34" charset="0"/>
                <a:buChar char="•"/>
                <a:defRPr sz="11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01638">
                <a:spcBef>
                  <a:spcPct val="20000"/>
                </a:spcBef>
                <a:buFont typeface="Arial" panose="020B0604020202020204" pitchFamily="34" charset="0"/>
                <a:buChar char="–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01638">
                <a:spcBef>
                  <a:spcPct val="20000"/>
                </a:spcBef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016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100" b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Синхронизация  данных со смежными системами </a:t>
              </a:r>
              <a:endParaRPr lang="en-US" altLang="ru-RU" sz="11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32" name="Line Callout 2 31"/>
          <p:cNvSpPr>
            <a:spLocks/>
          </p:cNvSpPr>
          <p:nvPr/>
        </p:nvSpPr>
        <p:spPr bwMode="auto">
          <a:xfrm>
            <a:off x="7175500" y="5334000"/>
            <a:ext cx="2282825" cy="520700"/>
          </a:xfrm>
          <a:prstGeom prst="borderCallout2">
            <a:avLst>
              <a:gd name="adj1" fmla="val -1731"/>
              <a:gd name="adj2" fmla="val 8931"/>
              <a:gd name="adj3" fmla="val -66097"/>
              <a:gd name="adj4" fmla="val -639"/>
              <a:gd name="adj5" fmla="val -132531"/>
              <a:gd name="adj6" fmla="val -45307"/>
            </a:avLst>
          </a:prstGeom>
          <a:solidFill>
            <a:schemeClr val="bg2"/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 type="oval" w="med" len="med"/>
          </a:ln>
        </p:spPr>
        <p:txBody>
          <a:bodyPr lIns="113133" tIns="56566" rIns="113133" bIns="56566" anchor="ctr">
            <a:spAutoFit/>
          </a:bodyPr>
          <a:lstStyle/>
          <a:p>
            <a:pPr defTabSz="402306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Уровень сбора, хранения и подготовки данных</a:t>
            </a:r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Line Callout 2 33"/>
          <p:cNvSpPr>
            <a:spLocks/>
          </p:cNvSpPr>
          <p:nvPr/>
        </p:nvSpPr>
        <p:spPr bwMode="auto">
          <a:xfrm>
            <a:off x="260350" y="5289550"/>
            <a:ext cx="2293938" cy="317500"/>
          </a:xfrm>
          <a:prstGeom prst="borderCallout2">
            <a:avLst>
              <a:gd name="adj1" fmla="val -1731"/>
              <a:gd name="adj2" fmla="val 89690"/>
              <a:gd name="adj3" fmla="val -77136"/>
              <a:gd name="adj4" fmla="val 104992"/>
              <a:gd name="adj5" fmla="val -410977"/>
              <a:gd name="adj6" fmla="val 134047"/>
            </a:avLst>
          </a:prstGeom>
          <a:solidFill>
            <a:schemeClr val="bg2"/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 type="oval" w="med" len="med"/>
          </a:ln>
        </p:spPr>
        <p:txBody>
          <a:bodyPr lIns="113133" tIns="56566" rIns="113133" bIns="56566" anchor="ctr">
            <a:spAutoFit/>
          </a:bodyPr>
          <a:lstStyle/>
          <a:p>
            <a:pPr defTabSz="402306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Уровень интеграции</a:t>
            </a:r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7288213" y="2619375"/>
            <a:ext cx="2055812" cy="34131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3133" tIns="56566" rIns="113133" bIns="56566" anchor="ctr"/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ru-RU" sz="11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Утечки и неучтенные потери </a:t>
            </a:r>
            <a:endParaRPr lang="en-US" altLang="ru-RU" sz="1100" b="1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grpSp>
        <p:nvGrpSpPr>
          <p:cNvPr id="6" name="Group 61"/>
          <p:cNvGrpSpPr/>
          <p:nvPr/>
        </p:nvGrpSpPr>
        <p:grpSpPr>
          <a:xfrm>
            <a:off x="259660" y="6155407"/>
            <a:ext cx="9218113" cy="430681"/>
            <a:chOff x="156078" y="6155400"/>
            <a:chExt cx="8592635" cy="430681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61" name="Rectangle 60"/>
            <p:cNvSpPr/>
            <p:nvPr/>
          </p:nvSpPr>
          <p:spPr bwMode="auto">
            <a:xfrm>
              <a:off x="157027" y="6155400"/>
              <a:ext cx="8591686" cy="430681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lIns="108000" tIns="54000" rIns="108000" bIns="54000" spcCol="72000" anchor="ctr">
              <a:spAutoFit/>
            </a:bodyPr>
            <a:lstStyle/>
            <a:p>
              <a:pPr algn="ctr" defTabSz="402306" eaLnBrk="1" fontAlgn="auto" hangingPunct="1">
                <a:lnSpc>
                  <a:spcPct val="110000"/>
                </a:lnSpc>
                <a:spcAft>
                  <a:spcPts val="0"/>
                </a:spcAft>
                <a:defRPr/>
              </a:pPr>
              <a:endParaRPr lang="ru-RU" b="1"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56078" y="6202993"/>
              <a:ext cx="8592635" cy="353943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defTabSz="402306" eaLnBrk="1" hangingPunct="1">
                <a:buClr>
                  <a:srgbClr val="8CA3B0"/>
                </a:buClr>
                <a:defRPr/>
              </a:pPr>
              <a:r>
                <a:rPr lang="ru-RU" sz="17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Повышение качества услуг и уменьшение издержек предприятия</a:t>
              </a:r>
            </a:p>
          </p:txBody>
        </p:sp>
      </p:grpSp>
      <p:sp>
        <p:nvSpPr>
          <p:cNvPr id="57" name="Line Callout 2 56"/>
          <p:cNvSpPr>
            <a:spLocks/>
          </p:cNvSpPr>
          <p:nvPr/>
        </p:nvSpPr>
        <p:spPr bwMode="auto">
          <a:xfrm>
            <a:off x="3929063" y="5676900"/>
            <a:ext cx="2357437" cy="317500"/>
          </a:xfrm>
          <a:prstGeom prst="borderCallout2">
            <a:avLst>
              <a:gd name="adj1" fmla="val -1731"/>
              <a:gd name="adj2" fmla="val 8931"/>
              <a:gd name="adj3" fmla="val -118786"/>
              <a:gd name="adj4" fmla="val 3792"/>
              <a:gd name="adj5" fmla="val -585780"/>
              <a:gd name="adj6" fmla="val 38763"/>
            </a:avLst>
          </a:prstGeom>
          <a:solidFill>
            <a:schemeClr val="bg2"/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 type="oval" w="med" len="med"/>
          </a:ln>
        </p:spPr>
        <p:txBody>
          <a:bodyPr lIns="113133" tIns="56566" rIns="113133" bIns="56566" anchor="ctr">
            <a:spAutoFit/>
          </a:bodyPr>
          <a:lstStyle/>
          <a:p>
            <a:pPr defTabSz="402306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Уровень аналитики</a:t>
            </a:r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70" name="Slide Number Placeholder 8"/>
          <p:cNvSpPr txBox="1">
            <a:spLocks/>
          </p:cNvSpPr>
          <p:nvPr/>
        </p:nvSpPr>
        <p:spPr bwMode="auto">
          <a:xfrm>
            <a:off x="9009063" y="6561138"/>
            <a:ext cx="8667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0234" tIns="20117" rIns="40234" bIns="20117"/>
          <a:lstStyle>
            <a:lvl1pPr defTabSz="401638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1638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1638">
              <a:spcBef>
                <a:spcPct val="20000"/>
              </a:spcBef>
              <a:buFont typeface="Arial" panose="020B0604020202020204" pitchFamily="34" charset="0"/>
              <a:buChar char="–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1638">
              <a:spcBef>
                <a:spcPct val="20000"/>
              </a:spcBef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16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ACFAFE6-8D05-4767-808E-F4DE9A81C7C1}" type="slidenum">
              <a:rPr lang="en-US" altLang="ru-RU">
                <a:solidFill>
                  <a:srgbClr val="7F7F7F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ru-RU">
              <a:solidFill>
                <a:srgbClr val="7F7F7F"/>
              </a:solidFill>
            </a:endParaRPr>
          </a:p>
        </p:txBody>
      </p:sp>
      <p:grpSp>
        <p:nvGrpSpPr>
          <p:cNvPr id="19471" name="Группа 34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36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19473" name="Picture 2" descr="D:\лого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32" grpId="0" animBg="1"/>
      <p:bldP spid="34" grpId="0" animBg="1"/>
      <p:bldP spid="55" grpId="0" animBg="1"/>
      <p:bldP spid="55" grpId="1" animBg="1"/>
      <p:bldP spid="57" grpId="0" animBg="1"/>
      <p:bldP spid="5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28638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Отличительные особенности создаваемого в России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комплекса управления водоснабжением</a:t>
            </a:r>
          </a:p>
        </p:txBody>
      </p:sp>
      <p:sp>
        <p:nvSpPr>
          <p:cNvPr id="21507" name="TextBox 31"/>
          <p:cNvSpPr txBox="1">
            <a:spLocks noChangeArrowheads="1"/>
          </p:cNvSpPr>
          <p:nvPr/>
        </p:nvSpPr>
        <p:spPr bwMode="auto">
          <a:xfrm>
            <a:off x="344488" y="765175"/>
            <a:ext cx="97059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65" tIns="47886" rIns="95765" bIns="47886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800" b="1"/>
              <a:t>Комплекс учитывает национальные </a:t>
            </a:r>
            <a:r>
              <a:rPr lang="en-US" altLang="ru-RU" sz="1800" b="1"/>
              <a:t>“</a:t>
            </a:r>
            <a:r>
              <a:rPr lang="ru-RU" altLang="ru-RU" sz="1800" b="1"/>
              <a:t>болевые</a:t>
            </a:r>
            <a:r>
              <a:rPr lang="en-US" altLang="ru-RU" sz="1800" b="1"/>
              <a:t>”</a:t>
            </a:r>
            <a:r>
              <a:rPr lang="ru-RU" altLang="ru-RU" sz="1800" b="1"/>
              <a:t> точки</a:t>
            </a:r>
            <a:r>
              <a:rPr lang="en-US" altLang="ru-RU" sz="1800" b="1"/>
              <a:t>:</a:t>
            </a:r>
            <a:endParaRPr lang="ru-RU" altLang="ru-RU" sz="1800" b="1" i="1" u="sng"/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415925" y="1125538"/>
          <a:ext cx="9290050" cy="5669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6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08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0508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Проблема</a:t>
                      </a:r>
                    </a:p>
                  </a:txBody>
                  <a:tcPr marL="91450" marR="91450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Западные страны</a:t>
                      </a:r>
                    </a:p>
                  </a:txBody>
                  <a:tcPr marL="91450" marR="91450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Россия</a:t>
                      </a:r>
                    </a:p>
                  </a:txBody>
                  <a:tcPr marL="91450" marR="91450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Как</a:t>
                      </a:r>
                      <a:r>
                        <a:rPr lang="ru-RU" sz="1900" baseline="0" dirty="0"/>
                        <a:t> мы </a:t>
                      </a:r>
                      <a:r>
                        <a:rPr lang="ru-RU" sz="1900" dirty="0"/>
                        <a:t>нивелируем проблемы</a:t>
                      </a:r>
                    </a:p>
                  </a:txBody>
                  <a:tcPr marL="91450" marR="91450" marT="45702" marB="457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405">
                <a:tc>
                  <a:txBody>
                    <a:bodyPr/>
                    <a:lstStyle/>
                    <a:p>
                      <a:r>
                        <a:rPr lang="ru-RU" sz="1600" b="1" dirty="0"/>
                        <a:t>Человечекий</a:t>
                      </a:r>
                      <a:r>
                        <a:rPr lang="ru-RU" sz="1600" b="1" baseline="0" dirty="0"/>
                        <a:t> фактор</a:t>
                      </a:r>
                      <a:endParaRPr lang="ru-RU" sz="1600" b="1" dirty="0"/>
                    </a:p>
                  </a:txBody>
                  <a:tcPr marL="91450" marR="91450" marT="45702" marB="45702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Данные подаются абонентами</a:t>
                      </a:r>
                      <a:r>
                        <a:rPr lang="ru-RU" sz="1600" baseline="0" dirty="0"/>
                        <a:t> дисциплинированно, точно, один-два раза в год</a:t>
                      </a:r>
                      <a:endParaRPr lang="ru-RU" sz="1600" dirty="0"/>
                    </a:p>
                  </a:txBody>
                  <a:tcPr marL="91450" marR="91450" marT="45702" marB="45702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Нередки сознательное искажение данных, незаконные</a:t>
                      </a:r>
                      <a:r>
                        <a:rPr lang="ru-RU" sz="1600" baseline="0" dirty="0"/>
                        <a:t> подклю</a:t>
                      </a:r>
                      <a:r>
                        <a:rPr lang="en-US" sz="1600" baseline="0" dirty="0"/>
                        <a:t>-</a:t>
                      </a:r>
                      <a:r>
                        <a:rPr lang="ru-RU" sz="1600" baseline="0" dirty="0"/>
                        <a:t>чения, несвоевремен-ная подача данных, и т.д.</a:t>
                      </a:r>
                      <a:endParaRPr lang="ru-RU" sz="1600" dirty="0"/>
                    </a:p>
                  </a:txBody>
                  <a:tcPr marL="91450" marR="91450" marT="45702" marB="45702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Использование</a:t>
                      </a:r>
                      <a:r>
                        <a:rPr lang="en-US" sz="1600" dirty="0"/>
                        <a:t>:</a:t>
                      </a:r>
                      <a:endParaRPr lang="ru-RU" sz="1600" baseline="0" dirty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aseline="0" dirty="0"/>
                        <a:t> автоматизированного сбора показаний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aseline="0" dirty="0"/>
                        <a:t> машинного интеллекта для проверки, верификации и восстановления данных</a:t>
                      </a:r>
                      <a:endParaRPr lang="ru-RU" sz="1600" dirty="0"/>
                    </a:p>
                  </a:txBody>
                  <a:tcPr marL="91450" marR="91450" marT="45702" marB="457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738">
                <a:tc>
                  <a:txBody>
                    <a:bodyPr/>
                    <a:lstStyle/>
                    <a:p>
                      <a:r>
                        <a:rPr lang="ru-RU" sz="1600" b="1" dirty="0"/>
                        <a:t>Состояние инфраструктуры</a:t>
                      </a:r>
                      <a:r>
                        <a:rPr lang="ru-RU" sz="1600" b="1" baseline="0" dirty="0"/>
                        <a:t> измерения</a:t>
                      </a:r>
                      <a:endParaRPr lang="ru-RU" sz="1600" b="1" dirty="0"/>
                    </a:p>
                  </a:txBody>
                  <a:tcPr marL="91450" marR="91450" marT="45702" marB="45702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Бережное отношение к приборам учёта</a:t>
                      </a:r>
                    </a:p>
                  </a:txBody>
                  <a:tcPr marL="91450" marR="91450" marT="45702" marB="45702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Высокий уровень вандализма</a:t>
                      </a:r>
                    </a:p>
                  </a:txBody>
                  <a:tcPr marL="91450" marR="91450" marT="45702" marB="45702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Компенсация некачественных данных</a:t>
                      </a:r>
                      <a:r>
                        <a:rPr lang="ru-RU" sz="1600" baseline="0" dirty="0"/>
                        <a:t> (пропуски, отсутствие данных) методами математической статистики</a:t>
                      </a:r>
                      <a:endParaRPr lang="ru-RU" sz="1600" dirty="0"/>
                    </a:p>
                  </a:txBody>
                  <a:tcPr marL="91450" marR="91450" marT="45702" marB="4570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738">
                <a:tc>
                  <a:txBody>
                    <a:bodyPr/>
                    <a:lstStyle/>
                    <a:p>
                      <a:r>
                        <a:rPr lang="ru-RU" sz="1600" b="1" dirty="0"/>
                        <a:t>Географическая</a:t>
                      </a:r>
                      <a:r>
                        <a:rPr lang="ru-RU" sz="1600" b="1" baseline="0" dirty="0"/>
                        <a:t> распределён-ность и плотность населения</a:t>
                      </a:r>
                      <a:endParaRPr lang="ru-RU" sz="1600" b="1" dirty="0"/>
                    </a:p>
                  </a:txBody>
                  <a:tcPr marL="91450" marR="91450" marT="45702" marB="45702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Города и поселения компактны и относительно малонаселённы</a:t>
                      </a:r>
                    </a:p>
                  </a:txBody>
                  <a:tcPr marL="91450" marR="91450" marT="45702" marB="45702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Большое</a:t>
                      </a:r>
                      <a:r>
                        <a:rPr lang="ru-RU" sz="1600" baseline="0" dirty="0"/>
                        <a:t> кол-во потребителей, огромные объёмы информации</a:t>
                      </a:r>
                      <a:endParaRPr lang="ru-RU" sz="1600" dirty="0"/>
                    </a:p>
                  </a:txBody>
                  <a:tcPr marL="91450" marR="91450" marT="45702" marB="45702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Использование </a:t>
                      </a:r>
                      <a:r>
                        <a:rPr lang="ru-RU" sz="1600" baseline="0" dirty="0"/>
                        <a:t>современных технологий обработки больших данных </a:t>
                      </a:r>
                      <a:r>
                        <a:rPr lang="en-US" sz="1600" baseline="0" dirty="0"/>
                        <a:t>“Big Data”</a:t>
                      </a:r>
                      <a:endParaRPr lang="ru-RU" sz="1600" dirty="0"/>
                    </a:p>
                  </a:txBody>
                  <a:tcPr marL="91450" marR="91450" marT="45702" marB="4570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0572">
                <a:tc>
                  <a:txBody>
                    <a:bodyPr/>
                    <a:lstStyle/>
                    <a:p>
                      <a:r>
                        <a:rPr lang="ru-RU" sz="1600" b="1" dirty="0"/>
                        <a:t>Экспортная зависимость</a:t>
                      </a:r>
                    </a:p>
                  </a:txBody>
                  <a:tcPr marL="91450" marR="91450" marT="45702" marB="45702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Не имеет значения</a:t>
                      </a:r>
                    </a:p>
                  </a:txBody>
                  <a:tcPr marL="91450" marR="91450" marT="45702" marB="45702"/>
                </a:tc>
                <a:tc>
                  <a:txBody>
                    <a:bodyPr/>
                    <a:lstStyle/>
                    <a:p>
                      <a:r>
                        <a:rPr lang="ru-RU" sz="1600" baseline="0" dirty="0"/>
                        <a:t>Решения</a:t>
                      </a:r>
                      <a:r>
                        <a:rPr lang="en-US" sz="1600" baseline="0" dirty="0"/>
                        <a:t>/</a:t>
                      </a:r>
                      <a:r>
                        <a:rPr lang="ru-RU" sz="1600" baseline="0" dirty="0"/>
                        <a:t>продукты или импортируются, или  это </a:t>
                      </a:r>
                      <a:r>
                        <a:rPr lang="en-US" sz="1600" baseline="0" dirty="0"/>
                        <a:t>“</a:t>
                      </a:r>
                      <a:r>
                        <a:rPr lang="ru-RU" sz="1600" baseline="0" dirty="0"/>
                        <a:t>отверточная сборка</a:t>
                      </a:r>
                      <a:r>
                        <a:rPr lang="en-US" sz="1600" baseline="0" dirty="0"/>
                        <a:t>”</a:t>
                      </a:r>
                      <a:r>
                        <a:rPr lang="ru-RU" sz="1600" baseline="0" dirty="0"/>
                        <a:t>, или делаются </a:t>
                      </a:r>
                      <a:r>
                        <a:rPr lang="en-US" sz="1600" baseline="0" dirty="0"/>
                        <a:t>“</a:t>
                      </a:r>
                      <a:r>
                        <a:rPr lang="ru-RU" sz="1600" baseline="0" dirty="0"/>
                        <a:t>на коленках</a:t>
                      </a:r>
                      <a:r>
                        <a:rPr lang="en-US" sz="1600" baseline="0" dirty="0"/>
                        <a:t>”</a:t>
                      </a:r>
                      <a:endParaRPr lang="ru-RU" sz="1600" dirty="0"/>
                    </a:p>
                  </a:txBody>
                  <a:tcPr marL="91450" marR="91450" marT="45702" marB="45702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Ключевые</a:t>
                      </a:r>
                      <a:r>
                        <a:rPr lang="ru-RU" sz="1600" baseline="0" dirty="0"/>
                        <a:t> компоненты </a:t>
                      </a:r>
                      <a:r>
                        <a:rPr lang="ru-RU" sz="1600" b="1" baseline="0" dirty="0"/>
                        <a:t>создаются</a:t>
                      </a:r>
                      <a:r>
                        <a:rPr lang="ru-RU" sz="1600" baseline="0" dirty="0"/>
                        <a:t> (а не просто производятся) в России на основе лучшего мирового опыта и проверенных  идей</a:t>
                      </a:r>
                      <a:endParaRPr lang="ru-RU" sz="1600" dirty="0"/>
                    </a:p>
                  </a:txBody>
                  <a:tcPr marL="91450" marR="91450" marT="45702" marB="4570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1540" name="Группа 6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8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21542" name="Picture 2" descr="D:\лого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28638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Общая архитектура</a:t>
            </a:r>
          </a:p>
        </p:txBody>
      </p:sp>
      <p:grpSp>
        <p:nvGrpSpPr>
          <p:cNvPr id="22531" name="Группа 6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8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22610" name="Picture 2" descr="D:\лого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ounded Rectangle 4"/>
          <p:cNvSpPr>
            <a:spLocks noChangeArrowheads="1"/>
          </p:cNvSpPr>
          <p:nvPr/>
        </p:nvSpPr>
        <p:spPr bwMode="auto">
          <a:xfrm>
            <a:off x="6232525" y="1185863"/>
            <a:ext cx="3436938" cy="5367337"/>
          </a:xfrm>
          <a:prstGeom prst="roundRect">
            <a:avLst>
              <a:gd name="adj" fmla="val 16667"/>
            </a:avLst>
          </a:prstGeom>
          <a:solidFill>
            <a:srgbClr val="C00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spcBef>
                <a:spcPct val="50000"/>
              </a:spcBef>
              <a:buClr>
                <a:srgbClr val="949EAA"/>
              </a:buClr>
              <a:buFont typeface="Wingdings" panose="05000000000000000000" pitchFamily="2" charset="2"/>
              <a:buNone/>
            </a:pPr>
            <a:endParaRPr lang="ru-RU" altLang="ru-RU" sz="1600">
              <a:solidFill>
                <a:srgbClr val="000000"/>
              </a:solidFill>
            </a:endParaRPr>
          </a:p>
        </p:txBody>
      </p:sp>
      <p:grpSp>
        <p:nvGrpSpPr>
          <p:cNvPr id="22533" name="Group 81"/>
          <p:cNvGrpSpPr>
            <a:grpSpLocks/>
          </p:cNvGrpSpPr>
          <p:nvPr/>
        </p:nvGrpSpPr>
        <p:grpSpPr bwMode="auto">
          <a:xfrm>
            <a:off x="473075" y="2162175"/>
            <a:ext cx="2070100" cy="792163"/>
            <a:chOff x="1835785" y="3986480"/>
            <a:chExt cx="2548227" cy="792088"/>
          </a:xfrm>
        </p:grpSpPr>
        <p:sp>
          <p:nvSpPr>
            <p:cNvPr id="11" name="Rectangle 10"/>
            <p:cNvSpPr/>
            <p:nvPr/>
          </p:nvSpPr>
          <p:spPr bwMode="auto">
            <a:xfrm>
              <a:off x="1835785" y="3986480"/>
              <a:ext cx="2548227" cy="792088"/>
            </a:xfrm>
            <a:prstGeom prst="rect">
              <a:avLst/>
            </a:prstGeom>
            <a:solidFill>
              <a:srgbClr val="879BAA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1001">
              <a:schemeClr val="dk2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/>
            <a:lstStyle/>
            <a:p>
              <a:pPr algn="r">
                <a:defRPr/>
              </a:pPr>
              <a:endParaRPr lang="en-US" sz="1400" dirty="0">
                <a:solidFill>
                  <a:srgbClr val="F2F5F7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852987" y="4033321"/>
              <a:ext cx="824304" cy="695021"/>
            </a:xfrm>
            <a:prstGeom prst="ellipse">
              <a:avLst/>
            </a:prstGeom>
            <a:blipFill rotWithShape="0">
              <a:blip r:embed="rId3" cstate="screen"/>
              <a:stretch>
                <a:fillRect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2534" name="Group 82"/>
          <p:cNvGrpSpPr>
            <a:grpSpLocks/>
          </p:cNvGrpSpPr>
          <p:nvPr/>
        </p:nvGrpSpPr>
        <p:grpSpPr bwMode="auto">
          <a:xfrm>
            <a:off x="473075" y="3030538"/>
            <a:ext cx="2070100" cy="792162"/>
            <a:chOff x="1835784" y="4892193"/>
            <a:chExt cx="2547944" cy="79200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1835784" y="4892193"/>
              <a:ext cx="2547944" cy="792000"/>
            </a:xfrm>
            <a:prstGeom prst="rect">
              <a:avLst/>
            </a:prstGeom>
            <a:solidFill>
              <a:srgbClr val="879BAA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1001">
              <a:schemeClr val="dk2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/>
            <a:lstStyle/>
            <a:p>
              <a:pPr algn="r">
                <a:spcBef>
                  <a:spcPts val="0"/>
                </a:spcBef>
                <a:defRPr/>
              </a:pPr>
              <a:r>
                <a:rPr lang="ru-RU" sz="1400" dirty="0">
                  <a:solidFill>
                    <a:srgbClr val="000000"/>
                  </a:solidFill>
                </a:rPr>
                <a:t>Управление имуществом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</a:p>
            <a:p>
              <a:pPr algn="r">
                <a:spcBef>
                  <a:spcPts val="0"/>
                </a:spcBef>
                <a:defRPr/>
              </a:pPr>
              <a:r>
                <a:rPr lang="ru-RU" sz="1600" dirty="0">
                  <a:solidFill>
                    <a:srgbClr val="F2F5F7"/>
                  </a:solidFill>
                </a:rPr>
                <a:t>ИС</a:t>
              </a:r>
              <a:r>
                <a:rPr lang="en-US" sz="1600" dirty="0">
                  <a:solidFill>
                    <a:srgbClr val="F2F5F7"/>
                  </a:solidFill>
                </a:rPr>
                <a:t>-3</a:t>
              </a:r>
              <a:endParaRPr lang="ru-RU" sz="1600" dirty="0">
                <a:solidFill>
                  <a:srgbClr val="F2F5F7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896511" y="5137849"/>
              <a:ext cx="742261" cy="500293"/>
            </a:xfrm>
            <a:prstGeom prst="ellipse">
              <a:avLst/>
            </a:prstGeom>
            <a:blipFill rotWithShape="0">
              <a:blip r:embed="rId4" cstate="screen"/>
              <a:stretch>
                <a:fillRect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Rectangle 15"/>
          <p:cNvSpPr/>
          <p:nvPr/>
        </p:nvSpPr>
        <p:spPr bwMode="auto">
          <a:xfrm>
            <a:off x="472895" y="1302758"/>
            <a:ext cx="2070100" cy="792162"/>
          </a:xfrm>
          <a:prstGeom prst="rect">
            <a:avLst/>
          </a:prstGeom>
          <a:solidFill>
            <a:srgbClr val="879BAA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1001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000" tIns="72000" rIns="72000" bIns="72000"/>
          <a:lstStyle/>
          <a:p>
            <a:pPr algn="r">
              <a:defRPr/>
            </a:pPr>
            <a:r>
              <a:rPr lang="ru-RU" sz="1400" dirty="0">
                <a:solidFill>
                  <a:srgbClr val="000000"/>
                </a:solidFill>
              </a:rPr>
              <a:t/>
            </a:r>
            <a:br>
              <a:rPr lang="ru-RU" sz="1400" dirty="0">
                <a:solidFill>
                  <a:srgbClr val="000000"/>
                </a:solidFill>
              </a:rPr>
            </a:br>
            <a:endParaRPr lang="ru-RU" sz="1400" dirty="0">
              <a:solidFill>
                <a:srgbClr val="F2F5F7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542967" y="1464218"/>
            <a:ext cx="487087" cy="486704"/>
          </a:xfrm>
          <a:prstGeom prst="ellipse">
            <a:avLst/>
          </a:prstGeom>
          <a:blipFill rotWithShape="0">
            <a:blip r:embed="rId5" cstate="screen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/>
          <p:cNvSpPr/>
          <p:nvPr/>
        </p:nvSpPr>
        <p:spPr bwMode="auto">
          <a:xfrm>
            <a:off x="472895" y="3905487"/>
            <a:ext cx="2064577" cy="792088"/>
          </a:xfrm>
          <a:prstGeom prst="rect">
            <a:avLst/>
          </a:prstGeom>
          <a:solidFill>
            <a:srgbClr val="FFC000">
              <a:alpha val="42000"/>
            </a:srgb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1001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000" tIns="72000" rIns="72000" bIns="72000"/>
          <a:lstStyle/>
          <a:p>
            <a:pPr algn="r">
              <a:defRPr/>
            </a:pPr>
            <a:r>
              <a:rPr lang="ru-RU" sz="1800" dirty="0">
                <a:solidFill>
                  <a:srgbClr val="000000"/>
                </a:solidFill>
              </a:rPr>
              <a:t>Полевой уровень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</a:p>
          <a:p>
            <a:pPr algn="r">
              <a:defRPr/>
            </a:pPr>
            <a:r>
              <a:rPr lang="en-US" sz="1400" dirty="0">
                <a:solidFill>
                  <a:srgbClr val="000000"/>
                </a:solidFill>
              </a:rPr>
              <a:t>“</a:t>
            </a:r>
            <a:r>
              <a:rPr lang="ru-RU" sz="1200" dirty="0">
                <a:solidFill>
                  <a:srgbClr val="000000"/>
                </a:solidFill>
              </a:rPr>
              <a:t>Ключевые</a:t>
            </a:r>
          </a:p>
          <a:p>
            <a:pPr algn="r">
              <a:defRPr/>
            </a:pPr>
            <a:r>
              <a:rPr lang="ru-RU" sz="1200" dirty="0">
                <a:solidFill>
                  <a:srgbClr val="000000"/>
                </a:solidFill>
              </a:rPr>
              <a:t>точки</a:t>
            </a:r>
            <a:r>
              <a:rPr lang="en-US" sz="1400" dirty="0">
                <a:solidFill>
                  <a:srgbClr val="000000"/>
                </a:solidFill>
              </a:rPr>
              <a:t>” </a:t>
            </a:r>
            <a:endParaRPr lang="ru-RU" sz="1800" dirty="0">
              <a:solidFill>
                <a:srgbClr val="000000"/>
              </a:solidFill>
            </a:endParaRPr>
          </a:p>
        </p:txBody>
      </p:sp>
      <p:pic>
        <p:nvPicPr>
          <p:cNvPr id="22544" name="Picture 18" descr="C:\Users\Lukin_US.VODOKANAL\AppData\Local\Microsoft\Windows\Temporary Internet Files\Content.IE5\D523S23G\MCj02119830000[1].wmf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022725"/>
            <a:ext cx="7016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Up-Down Arrow 15"/>
          <p:cNvSpPr/>
          <p:nvPr/>
        </p:nvSpPr>
        <p:spPr bwMode="auto">
          <a:xfrm>
            <a:off x="3032770" y="1286109"/>
            <a:ext cx="861743" cy="5089558"/>
          </a:xfrm>
          <a:prstGeom prst="upDownArrow">
            <a:avLst>
              <a:gd name="adj1" fmla="val 56015"/>
              <a:gd name="adj2" fmla="val 19925"/>
            </a:avLst>
          </a:prstGeom>
          <a:solidFill>
            <a:srgbClr val="002060">
              <a:alpha val="44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lIns="36000" tIns="36000" rIns="36000" bIns="36000" anchor="ctr"/>
          <a:lstStyle/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</a:rPr>
              <a:t>Шина обмена данными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1" name="Flowchart: Magnetic Disk 20"/>
          <p:cNvSpPr/>
          <p:nvPr/>
        </p:nvSpPr>
        <p:spPr bwMode="auto">
          <a:xfrm>
            <a:off x="4306378" y="5583504"/>
            <a:ext cx="1793740" cy="792162"/>
          </a:xfrm>
          <a:prstGeom prst="flowChartMagneticDisk">
            <a:avLst/>
          </a:prstGeom>
          <a:solidFill>
            <a:srgbClr val="002060">
              <a:alpha val="44000"/>
            </a:srgbClr>
          </a:solidFill>
          <a:ln>
            <a:solidFill>
              <a:schemeClr val="bg1"/>
            </a:solidFill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1001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</a:rPr>
              <a:t>БД измеренных данных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Rounded Rectangle 19"/>
          <p:cNvSpPr/>
          <p:nvPr/>
        </p:nvSpPr>
        <p:spPr bwMode="auto">
          <a:xfrm>
            <a:off x="2648916" y="1317914"/>
            <a:ext cx="278178" cy="777240"/>
          </a:xfrm>
          <a:prstGeom prst="roundRect">
            <a:avLst/>
          </a:prstGeom>
          <a:solidFill>
            <a:srgbClr val="002060">
              <a:alpha val="44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lIns="0" tIns="36000" rIns="0" bIns="36000" anchor="ctr"/>
          <a:lstStyle/>
          <a:p>
            <a:pPr>
              <a:defRPr/>
            </a:pPr>
            <a:r>
              <a:rPr lang="ru-RU" sz="1400" dirty="0">
                <a:solidFill>
                  <a:schemeClr val="bg1"/>
                </a:solidFill>
              </a:rPr>
              <a:t>Адаптер</a:t>
            </a:r>
          </a:p>
        </p:txBody>
      </p:sp>
      <p:sp>
        <p:nvSpPr>
          <p:cNvPr id="23" name="Rounded Rectangle 20"/>
          <p:cNvSpPr/>
          <p:nvPr/>
        </p:nvSpPr>
        <p:spPr bwMode="auto">
          <a:xfrm>
            <a:off x="2648916" y="2176143"/>
            <a:ext cx="278178" cy="777240"/>
          </a:xfrm>
          <a:prstGeom prst="roundRect">
            <a:avLst/>
          </a:prstGeom>
          <a:solidFill>
            <a:srgbClr val="002060">
              <a:alpha val="44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lIns="0" tIns="36000" rIns="0" bIns="36000" anchor="ctr"/>
          <a:lstStyle/>
          <a:p>
            <a:pPr>
              <a:defRPr/>
            </a:pPr>
            <a:r>
              <a:rPr lang="ru-RU" sz="1400" dirty="0">
                <a:solidFill>
                  <a:schemeClr val="bg1"/>
                </a:solidFill>
              </a:rPr>
              <a:t>Адаптер</a:t>
            </a:r>
          </a:p>
        </p:txBody>
      </p:sp>
      <p:sp>
        <p:nvSpPr>
          <p:cNvPr id="24" name="Rounded Rectangle 21"/>
          <p:cNvSpPr/>
          <p:nvPr/>
        </p:nvSpPr>
        <p:spPr bwMode="auto">
          <a:xfrm>
            <a:off x="2648916" y="3030890"/>
            <a:ext cx="278178" cy="777240"/>
          </a:xfrm>
          <a:prstGeom prst="roundRect">
            <a:avLst/>
          </a:prstGeom>
          <a:solidFill>
            <a:srgbClr val="002060">
              <a:alpha val="44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lIns="0" tIns="36000" rIns="0" bIns="36000" anchor="ctr"/>
          <a:lstStyle/>
          <a:p>
            <a:pPr>
              <a:defRPr/>
            </a:pPr>
            <a:r>
              <a:rPr lang="ru-RU" sz="1400" dirty="0">
                <a:solidFill>
                  <a:schemeClr val="bg1"/>
                </a:solidFill>
              </a:rPr>
              <a:t>Адаптер</a:t>
            </a:r>
          </a:p>
        </p:txBody>
      </p:sp>
      <p:sp>
        <p:nvSpPr>
          <p:cNvPr id="25" name="Rounded Rectangle 22"/>
          <p:cNvSpPr/>
          <p:nvPr/>
        </p:nvSpPr>
        <p:spPr bwMode="auto">
          <a:xfrm>
            <a:off x="2639236" y="3920335"/>
            <a:ext cx="278178" cy="777240"/>
          </a:xfrm>
          <a:prstGeom prst="roundRect">
            <a:avLst/>
          </a:prstGeom>
          <a:solidFill>
            <a:srgbClr val="002060">
              <a:alpha val="44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lIns="0" tIns="36000" rIns="0" bIns="36000" anchor="ctr"/>
          <a:lstStyle/>
          <a:p>
            <a:pPr>
              <a:defRPr/>
            </a:pPr>
            <a:r>
              <a:rPr lang="ru-RU" sz="1400" dirty="0">
                <a:solidFill>
                  <a:schemeClr val="bg1"/>
                </a:solidFill>
              </a:rPr>
              <a:t>Адаптер</a:t>
            </a:r>
          </a:p>
        </p:txBody>
      </p:sp>
      <p:sp>
        <p:nvSpPr>
          <p:cNvPr id="26" name="Flowchart: Magnetic Disk 25"/>
          <p:cNvSpPr/>
          <p:nvPr/>
        </p:nvSpPr>
        <p:spPr bwMode="auto">
          <a:xfrm>
            <a:off x="4306378" y="4319824"/>
            <a:ext cx="1793740" cy="1136614"/>
          </a:xfrm>
          <a:prstGeom prst="flowChartMagneticDisk">
            <a:avLst/>
          </a:prstGeom>
          <a:solidFill>
            <a:srgbClr val="002060">
              <a:alpha val="44000"/>
            </a:srgbClr>
          </a:solidFill>
          <a:ln>
            <a:solidFill>
              <a:schemeClr val="bg1"/>
            </a:solidFill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1001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</a:rPr>
              <a:t>БД конфигурационных данных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3670300" y="5081588"/>
            <a:ext cx="657225" cy="1587"/>
          </a:xfrm>
          <a:prstGeom prst="straightConnector1">
            <a:avLst/>
          </a:prstGeom>
          <a:solidFill>
            <a:schemeClr val="tx2"/>
          </a:solidFill>
          <a:ln w="9525" cap="flat" cmpd="sng" algn="ctr">
            <a:solidFill>
              <a:schemeClr val="bg1">
                <a:lumMod val="25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8" name="Straight Arrow Connector 27"/>
          <p:cNvCxnSpPr>
            <a:stCxn id="22" idx="3"/>
          </p:cNvCxnSpPr>
          <p:nvPr/>
        </p:nvCxnSpPr>
        <p:spPr bwMode="auto">
          <a:xfrm flipV="1">
            <a:off x="2933700" y="1708150"/>
            <a:ext cx="284163" cy="4763"/>
          </a:xfrm>
          <a:prstGeom prst="straightConnector1">
            <a:avLst/>
          </a:prstGeom>
          <a:solidFill>
            <a:schemeClr val="tx2"/>
          </a:solidFill>
          <a:ln w="9525" cap="flat" cmpd="sng" algn="ctr">
            <a:solidFill>
              <a:schemeClr val="bg1">
                <a:lumMod val="25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V="1">
            <a:off x="2909888" y="2447925"/>
            <a:ext cx="282575" cy="6350"/>
          </a:xfrm>
          <a:prstGeom prst="straightConnector1">
            <a:avLst/>
          </a:prstGeom>
          <a:solidFill>
            <a:schemeClr val="tx2"/>
          </a:solidFill>
          <a:ln w="9525" cap="flat" cmpd="sng" algn="ctr">
            <a:solidFill>
              <a:schemeClr val="bg1">
                <a:lumMod val="25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2909888" y="3417888"/>
            <a:ext cx="284162" cy="6350"/>
          </a:xfrm>
          <a:prstGeom prst="straightConnector1">
            <a:avLst/>
          </a:prstGeom>
          <a:solidFill>
            <a:schemeClr val="tx2"/>
          </a:solidFill>
          <a:ln w="9525" cap="flat" cmpd="sng" algn="ctr">
            <a:solidFill>
              <a:schemeClr val="bg1">
                <a:lumMod val="25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2900363" y="4314825"/>
            <a:ext cx="282575" cy="4763"/>
          </a:xfrm>
          <a:prstGeom prst="straightConnector1">
            <a:avLst/>
          </a:prstGeom>
          <a:solidFill>
            <a:schemeClr val="tx2"/>
          </a:solidFill>
          <a:ln w="9525" cap="flat" cmpd="sng" algn="ctr">
            <a:solidFill>
              <a:schemeClr val="bg1">
                <a:lumMod val="25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2561" name="Rounded Rectangle 119"/>
          <p:cNvSpPr>
            <a:spLocks noChangeArrowheads="1"/>
          </p:cNvSpPr>
          <p:nvPr/>
        </p:nvSpPr>
        <p:spPr bwMode="auto">
          <a:xfrm>
            <a:off x="4198938" y="1647825"/>
            <a:ext cx="1879600" cy="557213"/>
          </a:xfrm>
          <a:prstGeom prst="roundRect">
            <a:avLst>
              <a:gd name="adj" fmla="val 16667"/>
            </a:avLst>
          </a:prstGeom>
          <a:solidFill>
            <a:srgbClr val="002060">
              <a:alpha val="4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/>
          <a:p>
            <a:pPr algn="ctr"/>
            <a:r>
              <a:rPr lang="ru-RU" altLang="ru-RU" sz="1400">
                <a:solidFill>
                  <a:schemeClr val="bg1"/>
                </a:solidFill>
              </a:rPr>
              <a:t>Администрирование и отчеты</a:t>
            </a:r>
          </a:p>
        </p:txBody>
      </p:sp>
      <p:sp>
        <p:nvSpPr>
          <p:cNvPr id="22562" name="Rounded Rectangle 120"/>
          <p:cNvSpPr>
            <a:spLocks noChangeArrowheads="1"/>
          </p:cNvSpPr>
          <p:nvPr/>
        </p:nvSpPr>
        <p:spPr bwMode="auto">
          <a:xfrm>
            <a:off x="4343400" y="2457450"/>
            <a:ext cx="1722438" cy="1033463"/>
          </a:xfrm>
          <a:prstGeom prst="roundRect">
            <a:avLst>
              <a:gd name="adj" fmla="val 16667"/>
            </a:avLst>
          </a:prstGeom>
          <a:solidFill>
            <a:srgbClr val="002060">
              <a:alpha val="4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/>
          <a:p>
            <a:pPr algn="ctr"/>
            <a:r>
              <a:rPr lang="ru-RU" altLang="ru-RU" sz="1400">
                <a:solidFill>
                  <a:schemeClr val="bg1"/>
                </a:solidFill>
              </a:rPr>
              <a:t>Конфигурация и отслеживание измерительных устройств</a:t>
            </a:r>
          </a:p>
        </p:txBody>
      </p:sp>
      <p:sp>
        <p:nvSpPr>
          <p:cNvPr id="22563" name="Rounded Rectangle 121"/>
          <p:cNvSpPr>
            <a:spLocks noChangeArrowheads="1"/>
          </p:cNvSpPr>
          <p:nvPr/>
        </p:nvSpPr>
        <p:spPr bwMode="auto">
          <a:xfrm>
            <a:off x="4341813" y="3905250"/>
            <a:ext cx="1725612" cy="319088"/>
          </a:xfrm>
          <a:prstGeom prst="roundRect">
            <a:avLst>
              <a:gd name="adj" fmla="val 16667"/>
            </a:avLst>
          </a:prstGeom>
          <a:solidFill>
            <a:srgbClr val="002060">
              <a:alpha val="4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/>
          <a:p>
            <a:pPr algn="ctr"/>
            <a:r>
              <a:rPr lang="ru-RU" altLang="ru-RU" sz="1400">
                <a:solidFill>
                  <a:schemeClr val="bg1"/>
                </a:solidFill>
              </a:rPr>
              <a:t>Аналитика</a:t>
            </a:r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3670300" y="4046538"/>
            <a:ext cx="657225" cy="3175"/>
          </a:xfrm>
          <a:prstGeom prst="straightConnector1">
            <a:avLst/>
          </a:prstGeom>
          <a:solidFill>
            <a:schemeClr val="tx2"/>
          </a:solidFill>
          <a:ln w="9525" cap="flat" cmpd="sng" algn="ctr">
            <a:solidFill>
              <a:schemeClr val="bg1">
                <a:lumMod val="25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3670300" y="2932113"/>
            <a:ext cx="657225" cy="3175"/>
          </a:xfrm>
          <a:prstGeom prst="straightConnector1">
            <a:avLst/>
          </a:prstGeom>
          <a:solidFill>
            <a:schemeClr val="tx2"/>
          </a:solidFill>
          <a:ln w="9525" cap="flat" cmpd="sng" algn="ctr">
            <a:solidFill>
              <a:schemeClr val="bg1">
                <a:lumMod val="25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3670300" y="1906588"/>
            <a:ext cx="657225" cy="3175"/>
          </a:xfrm>
          <a:prstGeom prst="straightConnector1">
            <a:avLst/>
          </a:prstGeom>
          <a:solidFill>
            <a:schemeClr val="tx2"/>
          </a:solidFill>
          <a:ln w="9525" cap="flat" cmpd="sng" algn="ctr">
            <a:solidFill>
              <a:schemeClr val="bg1">
                <a:lumMod val="25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7464425" y="1206500"/>
            <a:ext cx="2325688" cy="12938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2000" rIns="72000" anchor="ctr"/>
          <a:lstStyle/>
          <a:p>
            <a:pPr>
              <a:defRPr/>
            </a:pP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Мониторинг измерительных устройств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534275" y="3651250"/>
            <a:ext cx="2243138" cy="9588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Водный баланс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defRPr/>
            </a:pP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Анализ поданной и потребленной воды, распределения по секторам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467600" y="2297113"/>
            <a:ext cx="2093913" cy="12969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Мониторинг сети водоснабжения</a:t>
            </a:r>
          </a:p>
          <a:p>
            <a:pPr>
              <a:defRPr/>
            </a:pP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Анализ потерь воды, КПЭ</a:t>
            </a:r>
            <a:r>
              <a:rPr lang="en-US" sz="1400" dirty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 прогнозирование водопотребления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534275" y="4765675"/>
            <a:ext cx="2243138" cy="14414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Мониторинг потребителей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defRPr/>
            </a:pP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Анализ пиковых и ночных потреблений, поддержка дифференцированных тарифов</a:t>
            </a:r>
            <a:endParaRPr 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43" name="Curved Connector 41"/>
          <p:cNvCxnSpPr>
            <a:stCxn id="48" idx="1"/>
            <a:endCxn id="22563" idx="3"/>
          </p:cNvCxnSpPr>
          <p:nvPr/>
        </p:nvCxnSpPr>
        <p:spPr bwMode="auto">
          <a:xfrm rot="10800000" flipV="1">
            <a:off x="6067425" y="1862138"/>
            <a:ext cx="336550" cy="2201862"/>
          </a:xfrm>
          <a:prstGeom prst="curvedConnector3">
            <a:avLst>
              <a:gd name="adj1" fmla="val 50000"/>
            </a:avLst>
          </a:prstGeom>
          <a:solidFill>
            <a:schemeClr val="accent2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44" name="Curved Connector 42"/>
          <p:cNvCxnSpPr>
            <a:stCxn id="47" idx="1"/>
            <a:endCxn id="22563" idx="3"/>
          </p:cNvCxnSpPr>
          <p:nvPr/>
        </p:nvCxnSpPr>
        <p:spPr bwMode="auto">
          <a:xfrm rot="10800000" flipV="1">
            <a:off x="6067425" y="2968625"/>
            <a:ext cx="336550" cy="1095375"/>
          </a:xfrm>
          <a:prstGeom prst="curvedConnector3">
            <a:avLst>
              <a:gd name="adj1" fmla="val 50000"/>
            </a:avLst>
          </a:prstGeom>
          <a:solidFill>
            <a:schemeClr val="accent2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45" name="Curved Connector 43"/>
          <p:cNvCxnSpPr>
            <a:stCxn id="49" idx="1"/>
            <a:endCxn id="22563" idx="3"/>
          </p:cNvCxnSpPr>
          <p:nvPr/>
        </p:nvCxnSpPr>
        <p:spPr bwMode="auto">
          <a:xfrm rot="10800000">
            <a:off x="6067425" y="4064000"/>
            <a:ext cx="336550" cy="58738"/>
          </a:xfrm>
          <a:prstGeom prst="curvedConnector3">
            <a:avLst>
              <a:gd name="adj1" fmla="val 50000"/>
            </a:avLst>
          </a:prstGeom>
          <a:solidFill>
            <a:schemeClr val="accent2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46" name="Curved Connector 102"/>
          <p:cNvCxnSpPr>
            <a:endCxn id="22563" idx="3"/>
          </p:cNvCxnSpPr>
          <p:nvPr/>
        </p:nvCxnSpPr>
        <p:spPr bwMode="auto">
          <a:xfrm rot="16200000" flipV="1">
            <a:off x="5603875" y="4527550"/>
            <a:ext cx="1343025" cy="415925"/>
          </a:xfrm>
          <a:prstGeom prst="curvedConnector2">
            <a:avLst/>
          </a:prstGeom>
          <a:solidFill>
            <a:schemeClr val="accent2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pic>
        <p:nvPicPr>
          <p:cNvPr id="47" name="Picture 10" descr="http://www.proalpha.com/uploads/pics/proALPHA_Business_Cockpit_14.jpe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403975" y="2525713"/>
            <a:ext cx="1011238" cy="885825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403975" y="1425575"/>
            <a:ext cx="1011238" cy="873125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6403975" y="3673475"/>
            <a:ext cx="1031875" cy="900113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2578" name="Picture 7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5" y="4775200"/>
            <a:ext cx="1066800" cy="1517650"/>
          </a:xfrm>
          <a:prstGeom prst="rect">
            <a:avLst/>
          </a:prstGeom>
          <a:noFill/>
          <a:ln w="9525" algn="ctr">
            <a:solidFill>
              <a:srgbClr val="002060">
                <a:alpha val="81175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79" name="Rectangle 50"/>
          <p:cNvSpPr>
            <a:spLocks noChangeArrowheads="1"/>
          </p:cNvSpPr>
          <p:nvPr/>
        </p:nvSpPr>
        <p:spPr bwMode="auto">
          <a:xfrm>
            <a:off x="1881188" y="1582738"/>
            <a:ext cx="6619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endParaRPr lang="en-US" altLang="ru-RU" sz="1600">
              <a:solidFill>
                <a:srgbClr val="F2F5F7"/>
              </a:solidFill>
            </a:endParaRPr>
          </a:p>
          <a:p>
            <a:pPr algn="r"/>
            <a:r>
              <a:rPr lang="ru-RU" altLang="ru-RU" sz="1600">
                <a:solidFill>
                  <a:srgbClr val="F2F5F7"/>
                </a:solidFill>
              </a:rPr>
              <a:t>ИС</a:t>
            </a:r>
            <a:r>
              <a:rPr lang="en-US" altLang="ru-RU" sz="1600">
                <a:solidFill>
                  <a:srgbClr val="F2F5F7"/>
                </a:solidFill>
              </a:rPr>
              <a:t>-1</a:t>
            </a:r>
            <a:endParaRPr lang="ru-RU" altLang="ru-RU" sz="1600">
              <a:solidFill>
                <a:srgbClr val="F2F5F7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57263" y="5907088"/>
            <a:ext cx="2260600" cy="3571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cs typeface="Times New Roman" pitchFamily="18" charset="0"/>
              </a:rPr>
              <a:t>Специально выбранные «ключевые точки» с измерениями давления и расхода</a:t>
            </a:r>
            <a:endParaRPr lang="en-US" sz="1000" dirty="0">
              <a:solidFill>
                <a:srgbClr val="000000">
                  <a:lumMod val="75000"/>
                  <a:lumOff val="25000"/>
                </a:srgbClr>
              </a:solidFill>
              <a:cs typeface="Times New Roman" pitchFamily="18" charset="0"/>
            </a:endParaRPr>
          </a:p>
        </p:txBody>
      </p:sp>
      <p:cxnSp>
        <p:nvCxnSpPr>
          <p:cNvPr id="53" name="Straight Arrow Connector 52"/>
          <p:cNvCxnSpPr>
            <a:endCxn id="0" idx="2"/>
          </p:cNvCxnSpPr>
          <p:nvPr/>
        </p:nvCxnSpPr>
        <p:spPr bwMode="auto">
          <a:xfrm>
            <a:off x="3716338" y="5980113"/>
            <a:ext cx="590550" cy="0"/>
          </a:xfrm>
          <a:prstGeom prst="straightConnector1">
            <a:avLst/>
          </a:prstGeom>
          <a:solidFill>
            <a:schemeClr val="tx2"/>
          </a:solidFill>
          <a:ln w="9525" cap="flat" cmpd="sng" algn="ctr">
            <a:solidFill>
              <a:schemeClr val="bg1">
                <a:lumMod val="25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473075" y="4851400"/>
            <a:ext cx="2933700" cy="14414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469642" y="4808071"/>
            <a:ext cx="491418" cy="322715"/>
          </a:xfrm>
          <a:prstGeom prst="rect">
            <a:avLst/>
          </a:prstGeom>
          <a:solidFill>
            <a:srgbClr val="879BAA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1001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000" tIns="72000" rIns="72000" bIns="72000"/>
          <a:lstStyle/>
          <a:p>
            <a:pPr algn="r">
              <a:spcBef>
                <a:spcPts val="0"/>
              </a:spcBef>
              <a:defRPr/>
            </a:pPr>
            <a:r>
              <a:rPr lang="ru-RU" sz="1000" dirty="0">
                <a:solidFill>
                  <a:srgbClr val="F2F5F7"/>
                </a:solidFill>
              </a:rPr>
              <a:t>ИС</a:t>
            </a:r>
            <a:r>
              <a:rPr lang="en-US" sz="1000" dirty="0">
                <a:solidFill>
                  <a:srgbClr val="F2F5F7"/>
                </a:solidFill>
              </a:rPr>
              <a:t>-x</a:t>
            </a:r>
            <a:endParaRPr lang="ru-RU" sz="1000" dirty="0">
              <a:solidFill>
                <a:srgbClr val="F2F5F7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57263" y="4775200"/>
            <a:ext cx="1873250" cy="3619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cs typeface="Times New Roman" pitchFamily="18" charset="0"/>
              </a:rPr>
              <a:t>Интегрируемые ИС Предприятия</a:t>
            </a:r>
            <a:r>
              <a:rPr lang="en-US" sz="1000" dirty="0">
                <a:solidFill>
                  <a:srgbClr val="000000">
                    <a:lumMod val="75000"/>
                    <a:lumOff val="25000"/>
                  </a:srgbClr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57" name="Rounded Rectangle 55"/>
          <p:cNvSpPr/>
          <p:nvPr/>
        </p:nvSpPr>
        <p:spPr bwMode="auto">
          <a:xfrm>
            <a:off x="469900" y="5205413"/>
            <a:ext cx="501650" cy="277812"/>
          </a:xfrm>
          <a:prstGeom prst="roundRect">
            <a:avLst/>
          </a:prstGeom>
          <a:solidFill>
            <a:srgbClr val="002060">
              <a:alpha val="44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lIns="0" tIns="36000" rIns="0" bIns="36000" anchor="ctr"/>
          <a:lstStyle/>
          <a:p>
            <a:pPr>
              <a:defRPr/>
            </a:pPr>
            <a:endParaRPr lang="ru-RU" dirty="0">
              <a:solidFill>
                <a:srgbClr val="D0D3DA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50913" y="5130800"/>
            <a:ext cx="1955800" cy="3619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cs typeface="Times New Roman" pitchFamily="18" charset="0"/>
              </a:rPr>
              <a:t>Функциональные модули платформы</a:t>
            </a:r>
            <a:endParaRPr lang="en-US" sz="1000" dirty="0">
              <a:solidFill>
                <a:srgbClr val="000000">
                  <a:lumMod val="75000"/>
                  <a:lumOff val="25000"/>
                </a:srgbClr>
              </a:solidFill>
              <a:cs typeface="Times New Roman" pitchFamily="18" charset="0"/>
            </a:endParaRPr>
          </a:p>
        </p:txBody>
      </p:sp>
      <p:sp>
        <p:nvSpPr>
          <p:cNvPr id="22589" name="Rounded Rectangle 57"/>
          <p:cNvSpPr>
            <a:spLocks noChangeArrowheads="1"/>
          </p:cNvSpPr>
          <p:nvPr/>
        </p:nvSpPr>
        <p:spPr bwMode="auto">
          <a:xfrm>
            <a:off x="469900" y="5583238"/>
            <a:ext cx="481013" cy="269875"/>
          </a:xfrm>
          <a:prstGeom prst="roundRect">
            <a:avLst>
              <a:gd name="adj" fmla="val 16667"/>
            </a:avLst>
          </a:prstGeom>
          <a:solidFill>
            <a:srgbClr val="C00000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spcBef>
                <a:spcPct val="50000"/>
              </a:spcBef>
              <a:buClr>
                <a:srgbClr val="949EAA"/>
              </a:buClr>
              <a:buFont typeface="Wingdings" panose="05000000000000000000" pitchFamily="2" charset="2"/>
              <a:buNone/>
            </a:pPr>
            <a:endParaRPr lang="ru-RU" altLang="ru-RU" sz="1600">
              <a:solidFill>
                <a:srgbClr val="0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68375" y="5583238"/>
            <a:ext cx="2098675" cy="330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cs typeface="Times New Roman" pitchFamily="18" charset="0"/>
              </a:rPr>
              <a:t>Аналитически модули</a:t>
            </a:r>
            <a:endParaRPr lang="en-US" sz="1000" dirty="0">
              <a:solidFill>
                <a:srgbClr val="000000">
                  <a:lumMod val="75000"/>
                  <a:lumOff val="25000"/>
                </a:srgbClr>
              </a:solidFill>
              <a:cs typeface="Times New Roman" pitchFamily="18" charset="0"/>
            </a:endParaRPr>
          </a:p>
        </p:txBody>
      </p:sp>
      <p:sp>
        <p:nvSpPr>
          <p:cNvPr id="22591" name="Rectangle 60"/>
          <p:cNvSpPr>
            <a:spLocks noChangeArrowheads="1"/>
          </p:cNvSpPr>
          <p:nvPr/>
        </p:nvSpPr>
        <p:spPr bwMode="auto">
          <a:xfrm>
            <a:off x="1881188" y="2390775"/>
            <a:ext cx="6619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endParaRPr lang="en-US" altLang="ru-RU" sz="1600">
              <a:solidFill>
                <a:srgbClr val="F2F5F7"/>
              </a:solidFill>
            </a:endParaRPr>
          </a:p>
          <a:p>
            <a:pPr algn="r"/>
            <a:r>
              <a:rPr lang="ru-RU" altLang="ru-RU" sz="1600">
                <a:solidFill>
                  <a:srgbClr val="F2F5F7"/>
                </a:solidFill>
              </a:rPr>
              <a:t>ИС</a:t>
            </a:r>
            <a:r>
              <a:rPr lang="en-US" altLang="ru-RU" sz="1600">
                <a:solidFill>
                  <a:srgbClr val="F2F5F7"/>
                </a:solidFill>
              </a:rPr>
              <a:t>-2</a:t>
            </a:r>
            <a:endParaRPr lang="ru-RU" altLang="ru-RU" sz="1600">
              <a:solidFill>
                <a:srgbClr val="F2F5F7"/>
              </a:solidFill>
            </a:endParaRPr>
          </a:p>
        </p:txBody>
      </p:sp>
      <p:sp>
        <p:nvSpPr>
          <p:cNvPr id="22592" name="Rectangle 61"/>
          <p:cNvSpPr>
            <a:spLocks noChangeArrowheads="1"/>
          </p:cNvSpPr>
          <p:nvPr/>
        </p:nvSpPr>
        <p:spPr bwMode="auto">
          <a:xfrm>
            <a:off x="785813" y="1301750"/>
            <a:ext cx="17922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altLang="ru-RU" sz="1400">
                <a:solidFill>
                  <a:srgbClr val="000000"/>
                </a:solidFill>
              </a:rPr>
              <a:t>Технологические данные</a:t>
            </a:r>
            <a:r>
              <a:rPr lang="en-US" altLang="ru-RU" sz="1400">
                <a:solidFill>
                  <a:srgbClr val="000000"/>
                </a:solidFill>
              </a:rPr>
              <a:t> </a:t>
            </a:r>
            <a:r>
              <a:rPr lang="en-US" altLang="ru-RU" sz="1000">
                <a:solidFill>
                  <a:srgbClr val="000000"/>
                </a:solidFill>
              </a:rPr>
              <a:t>(</a:t>
            </a:r>
            <a:r>
              <a:rPr lang="ru-RU" altLang="ru-RU" sz="1000">
                <a:solidFill>
                  <a:srgbClr val="000000"/>
                </a:solidFill>
              </a:rPr>
              <a:t>насосные станции</a:t>
            </a:r>
            <a:r>
              <a:rPr lang="en-US" altLang="ru-RU" sz="1000">
                <a:solidFill>
                  <a:srgbClr val="000000"/>
                </a:solidFill>
              </a:rPr>
              <a:t>)</a:t>
            </a:r>
            <a:endParaRPr lang="ru-RU" altLang="ru-RU" sz="1000">
              <a:solidFill>
                <a:srgbClr val="000000"/>
              </a:solidFill>
            </a:endParaRPr>
          </a:p>
          <a:p>
            <a:pPr algn="r"/>
            <a:endParaRPr lang="en-US" altLang="ru-RU" sz="1600">
              <a:solidFill>
                <a:srgbClr val="F2F5F7"/>
              </a:solidFill>
            </a:endParaRPr>
          </a:p>
        </p:txBody>
      </p:sp>
      <p:sp>
        <p:nvSpPr>
          <p:cNvPr id="22593" name="Rectangle 62"/>
          <p:cNvSpPr>
            <a:spLocks noChangeArrowheads="1"/>
          </p:cNvSpPr>
          <p:nvPr/>
        </p:nvSpPr>
        <p:spPr bwMode="auto">
          <a:xfrm>
            <a:off x="785813" y="2176463"/>
            <a:ext cx="17303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altLang="ru-RU" sz="1400">
                <a:solidFill>
                  <a:srgbClr val="000000"/>
                </a:solidFill>
              </a:rPr>
              <a:t>Биллинг</a:t>
            </a:r>
            <a:r>
              <a:rPr lang="en-US" altLang="ru-RU" sz="1400">
                <a:solidFill>
                  <a:srgbClr val="000000"/>
                </a:solidFill>
              </a:rPr>
              <a:t> </a:t>
            </a:r>
            <a:r>
              <a:rPr lang="en-US" altLang="ru-RU" sz="1000">
                <a:solidFill>
                  <a:srgbClr val="000000"/>
                </a:solidFill>
              </a:rPr>
              <a:t>(</a:t>
            </a:r>
            <a:r>
              <a:rPr lang="ru-RU" altLang="ru-RU" sz="1000">
                <a:solidFill>
                  <a:srgbClr val="000000"/>
                </a:solidFill>
              </a:rPr>
              <a:t>данные потребителей</a:t>
            </a:r>
            <a:r>
              <a:rPr lang="en-US" altLang="ru-RU" sz="1000">
                <a:solidFill>
                  <a:srgbClr val="000000"/>
                </a:solidFill>
              </a:rPr>
              <a:t>)</a:t>
            </a:r>
            <a:endParaRPr lang="ru-RU" altLang="ru-RU" sz="1000">
              <a:solidFill>
                <a:srgbClr val="000000"/>
              </a:solidFill>
            </a:endParaRPr>
          </a:p>
          <a:p>
            <a:pPr algn="r"/>
            <a:r>
              <a:rPr lang="en-US" altLang="ru-RU" sz="1400">
                <a:solidFill>
                  <a:srgbClr val="000000"/>
                </a:solidFill>
              </a:rPr>
              <a:t> </a:t>
            </a:r>
            <a:endParaRPr lang="en-US" altLang="ru-RU" sz="1600">
              <a:solidFill>
                <a:srgbClr val="F2F5F7"/>
              </a:solidFill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462022" y="5976050"/>
            <a:ext cx="514083" cy="299827"/>
          </a:xfrm>
          <a:prstGeom prst="rect">
            <a:avLst/>
          </a:prstGeom>
          <a:solidFill>
            <a:srgbClr val="FFC000">
              <a:alpha val="42000"/>
            </a:srgb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1001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000" tIns="72000" rIns="72000" bIns="72000"/>
          <a:lstStyle/>
          <a:p>
            <a:pPr algn="r"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4" descr="Картинки по запросу актуализ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rIns="91435"/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528638" y="58738"/>
            <a:ext cx="8915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5" tIns="47886" rIns="95765" bIns="4788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57759" eaLnBrk="1" fontAlgn="b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Этапы создания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649538" y="836613"/>
            <a:ext cx="4679950" cy="7207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chemeClr val="tx1"/>
                </a:solidFill>
              </a:rPr>
              <a:t>Секторирование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649538" y="1712913"/>
            <a:ext cx="4679950" cy="7207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chemeClr val="tx1"/>
                </a:solidFill>
              </a:rPr>
              <a:t>Актуализация информации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649538" y="2589213"/>
            <a:ext cx="4679950" cy="7207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chemeClr val="tx1"/>
                </a:solidFill>
              </a:rPr>
              <a:t>Аналитическая оценка и уточнение информации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649538" y="3465513"/>
            <a:ext cx="4679950" cy="7207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chemeClr val="tx1"/>
                </a:solidFill>
              </a:rPr>
              <a:t>Оснащение приборно-измерительным парком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649538" y="4341813"/>
            <a:ext cx="4679950" cy="71913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chemeClr val="tx1"/>
                </a:solidFill>
              </a:rPr>
              <a:t>Выстраивание бизнес-процессов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649538" y="5218113"/>
            <a:ext cx="4679950" cy="71913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chemeClr val="tx1"/>
                </a:solidFill>
              </a:rPr>
              <a:t>Интеграция информационных систем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649538" y="6094413"/>
            <a:ext cx="4679950" cy="647700"/>
          </a:xfrm>
          <a:prstGeom prst="roundRect">
            <a:avLst/>
          </a:prstGeom>
          <a:solidFill>
            <a:srgbClr val="FFD85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chemeClr val="tx1"/>
                </a:solidFill>
              </a:rPr>
              <a:t>Использование!</a:t>
            </a:r>
          </a:p>
        </p:txBody>
      </p:sp>
      <p:sp>
        <p:nvSpPr>
          <p:cNvPr id="24" name="Oval 23"/>
          <p:cNvSpPr/>
          <p:nvPr/>
        </p:nvSpPr>
        <p:spPr>
          <a:xfrm>
            <a:off x="2505075" y="1052513"/>
            <a:ext cx="360363" cy="2889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Oval 24"/>
          <p:cNvSpPr/>
          <p:nvPr/>
        </p:nvSpPr>
        <p:spPr>
          <a:xfrm>
            <a:off x="2505075" y="1917700"/>
            <a:ext cx="360363" cy="2873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2505075" y="2781300"/>
            <a:ext cx="360363" cy="2873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2505075" y="3644900"/>
            <a:ext cx="360363" cy="2889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8" name="Oval 27"/>
          <p:cNvSpPr/>
          <p:nvPr/>
        </p:nvSpPr>
        <p:spPr>
          <a:xfrm>
            <a:off x="2505075" y="4510088"/>
            <a:ext cx="360363" cy="28733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9" name="Oval 28"/>
          <p:cNvSpPr/>
          <p:nvPr/>
        </p:nvSpPr>
        <p:spPr>
          <a:xfrm>
            <a:off x="2505075" y="5373688"/>
            <a:ext cx="360363" cy="28733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0" name="Oval 29"/>
          <p:cNvSpPr/>
          <p:nvPr/>
        </p:nvSpPr>
        <p:spPr>
          <a:xfrm>
            <a:off x="2505075" y="6310313"/>
            <a:ext cx="360363" cy="28733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57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bg1"/>
                </a:solidFill>
              </a:rPr>
              <a:t>7</a:t>
            </a:r>
          </a:p>
        </p:txBody>
      </p:sp>
      <p:grpSp>
        <p:nvGrpSpPr>
          <p:cNvPr id="23570" name="Группа 31"/>
          <p:cNvGrpSpPr>
            <a:grpSpLocks/>
          </p:cNvGrpSpPr>
          <p:nvPr/>
        </p:nvGrpSpPr>
        <p:grpSpPr bwMode="auto">
          <a:xfrm>
            <a:off x="1196975" y="165100"/>
            <a:ext cx="8593138" cy="600075"/>
            <a:chOff x="1196865" y="164629"/>
            <a:chExt cx="8593248" cy="600075"/>
          </a:xfrm>
        </p:grpSpPr>
        <p:sp>
          <p:nvSpPr>
            <p:cNvPr id="33" name="Freeform 3"/>
            <p:cNvSpPr/>
            <p:nvPr/>
          </p:nvSpPr>
          <p:spPr>
            <a:xfrm>
              <a:off x="1196865" y="752004"/>
              <a:ext cx="7428008" cy="12700"/>
            </a:xfrm>
            <a:custGeom>
              <a:avLst/>
              <a:gdLst>
                <a:gd name="connsiteX0" fmla="*/ 6350 w 18284952"/>
                <a:gd name="connsiteY0" fmla="*/ 6350 h 25400"/>
                <a:gd name="connsiteX1" fmla="*/ 18278601 w 18284952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284952" h="25400">
                  <a:moveTo>
                    <a:pt x="6350" y="6350"/>
                  </a:moveTo>
                  <a:lnTo>
                    <a:pt x="18278601" y="6350"/>
                  </a:lnTo>
                </a:path>
              </a:pathLst>
            </a:custGeom>
            <a:ln w="12700">
              <a:solidFill>
                <a:srgbClr val="005909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0234" tIns="20117" rIns="40234" bIns="20117" anchor="ctr"/>
            <a:lstStyle/>
            <a:p>
              <a:pPr algn="ctr" defTabSz="40230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23572" name="Picture 2" descr="D:\лого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825" y="164629"/>
              <a:ext cx="115728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9|0.9|0.9|0.5|0.5|0.4|0.4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THINKCELLSTATEDONOTDELETE" val="Oq4JEXmQvk.EDU6_60YkA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THINKCELLSTATEDONOTDELETE" val="Oq4JEXmQvk.EDU6_60YkAg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40000"/>
            <a:lumOff val="60000"/>
          </a:schemeClr>
        </a:solidFill>
      </a:spPr>
      <a:bodyPr lIns="36000" tIns="36000" rIns="36000" bIns="36000" rtlCol="0" anchor="ctr"/>
      <a:lstStyle>
        <a:defPPr algn="ctr">
          <a:defRPr sz="18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795</TotalTime>
  <Words>3578</Words>
  <Application>Microsoft Office PowerPoint</Application>
  <PresentationFormat>Лист A4 (210x297 мм)</PresentationFormat>
  <Paragraphs>690</Paragraphs>
  <Slides>50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50</vt:i4>
      </vt:variant>
    </vt:vector>
  </HeadingPairs>
  <TitlesOfParts>
    <vt:vector size="73" baseType="lpstr">
      <vt:lpstr>ＭＳ Ｐゴシック</vt:lpstr>
      <vt:lpstr>ＭＳ Ｐゴシック</vt:lpstr>
      <vt:lpstr>SimSun</vt:lpstr>
      <vt:lpstr>SimSun</vt:lpstr>
      <vt:lpstr>Arial</vt:lpstr>
      <vt:lpstr>Calibri</vt:lpstr>
      <vt:lpstr>Constantia</vt:lpstr>
      <vt:lpstr>Gill Sans</vt:lpstr>
      <vt:lpstr>Helvetica</vt:lpstr>
      <vt:lpstr>Segoe UI</vt:lpstr>
      <vt:lpstr>Tahoma</vt:lpstr>
      <vt:lpstr>Times New Roman</vt:lpstr>
      <vt:lpstr>Verdana</vt:lpstr>
      <vt:lpstr>Wingdings</vt:lpstr>
      <vt:lpstr>ヒラギノ角ゴ ProN W3</vt:lpstr>
      <vt:lpstr>Тема Office</vt:lpstr>
      <vt:lpstr>Office Theme</vt:lpstr>
      <vt:lpstr>1_Office Theme</vt:lpstr>
      <vt:lpstr>2_Office Theme</vt:lpstr>
      <vt:lpstr>think-cell Slide</vt:lpstr>
      <vt:lpstr>Acrobat Document</vt:lpstr>
      <vt:lpstr>Photo Editor-Foto</vt:lpstr>
      <vt:lpstr>Bitmap</vt:lpstr>
      <vt:lpstr>Презентация PowerPoint</vt:lpstr>
      <vt:lpstr>Презентация PowerPoint</vt:lpstr>
      <vt:lpstr>Презентация PowerPoint</vt:lpstr>
      <vt:lpstr>Создание аппаратно-программного комплекса системы управления</vt:lpstr>
      <vt:lpstr>Презентация PowerPoint</vt:lpstr>
      <vt:lpstr>Функциональность Системы Верхнего Уровня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Разделение в зависимости от расположения границ административных районов</vt:lpstr>
      <vt:lpstr>Разделение с целью минимизации установки дополнительной расходометрии на границах секторов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 сектора</vt:lpstr>
      <vt:lpstr>Выделение упрощенной принципиальной схемы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и обеспечение качества данных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Гвоздев Владимир Андреевич</dc:creator>
  <cp:keywords>C_Unrestricted</cp:keywords>
  <cp:lastModifiedBy>Evgeny Sobolev</cp:lastModifiedBy>
  <cp:revision>213</cp:revision>
  <cp:lastPrinted>2014-08-07T11:49:22Z</cp:lastPrinted>
  <dcterms:created xsi:type="dcterms:W3CDTF">2014-06-21T13:09:35Z</dcterms:created>
  <dcterms:modified xsi:type="dcterms:W3CDTF">2021-06-17T06:06:38Z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Confidentiality">
    <vt:lpwstr>Unrestricted</vt:lpwstr>
  </property>
  <property fmtid="{D5CDD505-2E9C-101B-9397-08002B2CF9AE}" pid="3" name="sodocoClasLang">
    <vt:lpwstr>Unrestricted</vt:lpwstr>
  </property>
  <property fmtid="{D5CDD505-2E9C-101B-9397-08002B2CF9AE}" pid="4" name="sodocoClasLangId">
    <vt:i4>0</vt:i4>
  </property>
  <property fmtid="{D5CDD505-2E9C-101B-9397-08002B2CF9AE}" pid="5" name="sodocoClasId">
    <vt:i4>0</vt:i4>
  </property>
</Properties>
</file>